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25"/>
  </p:notesMasterIdLst>
  <p:handoutMasterIdLst>
    <p:handoutMasterId r:id="rId49"/>
  </p:handoutMasterIdLst>
  <p:sldIdLst>
    <p:sldId id="256" r:id="rId4"/>
    <p:sldId id="10705522" r:id="rId5"/>
    <p:sldId id="10705526" r:id="rId6"/>
    <p:sldId id="10705521" r:id="rId7"/>
    <p:sldId id="15001115" r:id="rId8"/>
    <p:sldId id="15001134" r:id="rId9"/>
    <p:sldId id="15001135" r:id="rId10"/>
    <p:sldId id="15001188" r:id="rId11"/>
    <p:sldId id="15001136" r:id="rId12"/>
    <p:sldId id="15001133" r:id="rId13"/>
    <p:sldId id="10705525" r:id="rId14"/>
    <p:sldId id="10705535" r:id="rId15"/>
    <p:sldId id="10705563" r:id="rId16"/>
    <p:sldId id="10705548" r:id="rId17"/>
    <p:sldId id="10705545" r:id="rId18"/>
    <p:sldId id="10705546" r:id="rId19"/>
    <p:sldId id="10705547" r:id="rId20"/>
    <p:sldId id="10705567" r:id="rId21"/>
    <p:sldId id="10705568" r:id="rId22"/>
    <p:sldId id="10705528" r:id="rId23"/>
    <p:sldId id="10705550" r:id="rId24"/>
    <p:sldId id="10705555" r:id="rId26"/>
    <p:sldId id="10705554" r:id="rId27"/>
    <p:sldId id="10705549" r:id="rId28"/>
    <p:sldId id="10705551" r:id="rId29"/>
    <p:sldId id="10705553" r:id="rId30"/>
    <p:sldId id="10705552" r:id="rId31"/>
    <p:sldId id="10705570" r:id="rId32"/>
    <p:sldId id="15001172" r:id="rId33"/>
    <p:sldId id="15001173" r:id="rId34"/>
    <p:sldId id="10705537" r:id="rId35"/>
    <p:sldId id="15001171" r:id="rId36"/>
    <p:sldId id="10705532" r:id="rId37"/>
    <p:sldId id="10705533" r:id="rId38"/>
    <p:sldId id="10705534" r:id="rId39"/>
    <p:sldId id="10705527" r:id="rId40"/>
    <p:sldId id="10705556" r:id="rId41"/>
    <p:sldId id="10705557" r:id="rId42"/>
    <p:sldId id="10705560" r:id="rId43"/>
    <p:sldId id="10705558" r:id="rId44"/>
    <p:sldId id="10705559" r:id="rId45"/>
    <p:sldId id="10705561" r:id="rId46"/>
    <p:sldId id="10705562" r:id="rId47"/>
    <p:sldId id="360"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enor Kuang" initials="X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0AB"/>
    <a:srgbClr val="404595"/>
    <a:srgbClr val="3B3F92"/>
    <a:srgbClr val="4A4E9B"/>
    <a:srgbClr val="FFBD03"/>
    <a:srgbClr val="5B9CD7"/>
    <a:srgbClr val="5B9CD6"/>
    <a:srgbClr val="6BCCE9"/>
    <a:srgbClr val="9C9C9A"/>
    <a:srgbClr val="80C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97" autoAdjust="0"/>
    <p:restoredTop sz="94660"/>
  </p:normalViewPr>
  <p:slideViewPr>
    <p:cSldViewPr snapToGrid="0">
      <p:cViewPr varScale="1">
        <p:scale>
          <a:sx n="90" d="100"/>
          <a:sy n="90" d="100"/>
        </p:scale>
        <p:origin x="114" y="456"/>
      </p:cViewPr>
      <p:guideLst>
        <p:guide orient="horz" pos="2114"/>
        <p:guide pos="39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21552-60E2-4226-858A-74394E3B9D4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3CD5-963F-4170-8908-678FA9A9F0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r>
              <a:rPr kumimoji="1" lang="en-US" altLang="zh-CN">
                <a:latin typeface="Arial" panose="020B0604020202020204" pitchFamily="34" charset="0"/>
              </a:rPr>
              <a:t>1.0</a:t>
            </a:r>
            <a:endParaRPr kumimoji="1" lang="en-US" altLang="zh-CN">
              <a:latin typeface="Arial" panose="020B0604020202020204" pitchFamily="34" charset="0"/>
            </a:endParaRPr>
          </a:p>
          <a:p>
            <a:pPr>
              <a:buFont typeface="Wingdings" panose="05000000000000000000" pitchFamily="2" charset="2"/>
              <a:buChar char="u"/>
            </a:pPr>
            <a:r>
              <a:rPr lang="zh-CN" altLang="en-US" sz="1000">
                <a:latin typeface="宋体" pitchFamily="2" charset="-122"/>
              </a:rPr>
              <a:t>完成全国布局</a:t>
            </a:r>
            <a:r>
              <a:rPr lang="en-US" altLang="zh-CN" sz="1000">
                <a:latin typeface="宋体" pitchFamily="2" charset="-122"/>
              </a:rPr>
              <a:t> </a:t>
            </a:r>
            <a:endParaRPr lang="en-US" altLang="zh-CN" sz="1000">
              <a:latin typeface="宋体" pitchFamily="2" charset="-122"/>
            </a:endParaRPr>
          </a:p>
          <a:p>
            <a:pPr>
              <a:buFont typeface="Wingdings" panose="05000000000000000000" pitchFamily="2" charset="2"/>
              <a:buChar char="u"/>
            </a:pPr>
            <a:r>
              <a:rPr lang="zh-CN" altLang="en-US" sz="1000">
                <a:latin typeface="宋体" pitchFamily="2" charset="-122"/>
              </a:rPr>
              <a:t>建立战略、品牌、筹款、人力、项目设计几大业务条线</a:t>
            </a:r>
            <a:endParaRPr lang="en-US" altLang="zh-CN" sz="1000">
              <a:latin typeface="宋体" pitchFamily="2" charset="-122"/>
            </a:endParaRPr>
          </a:p>
          <a:p>
            <a:pPr>
              <a:buFont typeface="Wingdings" panose="05000000000000000000" pitchFamily="2" charset="2"/>
              <a:buChar char="u"/>
            </a:pPr>
            <a:r>
              <a:rPr lang="zh-CN" altLang="en-US" sz="1000">
                <a:latin typeface="宋体" pitchFamily="2" charset="-122"/>
              </a:rPr>
              <a:t>研究业务逐见规模</a:t>
            </a:r>
            <a:endParaRPr lang="en-US" altLang="zh-CN" sz="1000">
              <a:latin typeface="宋体" pitchFamily="2" charset="-122"/>
            </a:endParaRPr>
          </a:p>
          <a:p>
            <a:pPr>
              <a:buFont typeface="Wingdings" panose="05000000000000000000" pitchFamily="2" charset="2"/>
              <a:buNone/>
            </a:pPr>
            <a:endParaRPr lang="en-US" altLang="zh-CN" sz="1000">
              <a:latin typeface="宋体" pitchFamily="2" charset="-122"/>
            </a:endParaRPr>
          </a:p>
          <a:p>
            <a:pPr>
              <a:buFont typeface="Wingdings" panose="05000000000000000000" pitchFamily="2" charset="2"/>
              <a:buNone/>
            </a:pPr>
            <a:r>
              <a:rPr lang="en-US" altLang="zh-CN" sz="1000">
                <a:latin typeface="宋体" pitchFamily="2" charset="-122"/>
              </a:rPr>
              <a:t>2.0</a:t>
            </a:r>
            <a:endParaRPr lang="en-US" altLang="zh-CN" sz="1000">
              <a:latin typeface="宋体" pitchFamily="2" charset="-122"/>
            </a:endParaRPr>
          </a:p>
          <a:p>
            <a:pPr>
              <a:buFont typeface="Wingdings" panose="05000000000000000000" pitchFamily="2" charset="2"/>
              <a:buNone/>
            </a:pPr>
            <a:r>
              <a:rPr lang="zh-CN" altLang="en-US" sz="800">
                <a:latin typeface="宋体" pitchFamily="2" charset="-122"/>
              </a:rPr>
              <a:t>构建</a:t>
            </a:r>
            <a:r>
              <a:rPr lang="en-US" altLang="zh-CN" sz="800">
                <a:latin typeface="宋体" pitchFamily="2" charset="-122"/>
              </a:rPr>
              <a:t>ABC</a:t>
            </a:r>
            <a:r>
              <a:rPr lang="zh-CN" altLang="en-US" sz="800">
                <a:latin typeface="宋体" pitchFamily="2" charset="-122"/>
              </a:rPr>
              <a:t>生态</a:t>
            </a:r>
            <a:endParaRPr lang="en-US" altLang="zh-CN" sz="800">
              <a:latin typeface="宋体" pitchFamily="2" charset="-122"/>
            </a:endParaRPr>
          </a:p>
          <a:p>
            <a:pPr>
              <a:buFont typeface="Wingdings" panose="05000000000000000000" pitchFamily="2" charset="2"/>
              <a:buNone/>
            </a:pPr>
            <a:endParaRPr lang="en-US" altLang="zh-CN" sz="1000">
              <a:latin typeface="宋体" pitchFamily="2" charset="-122"/>
            </a:endParaRPr>
          </a:p>
          <a:p>
            <a:endParaRPr lang="en-US" altLang="zh-CN" sz="1000">
              <a:latin typeface="宋体" pitchFamily="2" charset="-122"/>
            </a:endParaRPr>
          </a:p>
          <a:p>
            <a:endParaRPr kumimoji="1" lang="zh-CN" altLang="en-US">
              <a:latin typeface="Arial" panose="020B0604020202020204" pitchFamily="34" charset="0"/>
            </a:endParaRPr>
          </a:p>
        </p:txBody>
      </p:sp>
      <p:sp>
        <p:nvSpPr>
          <p:cNvPr id="29700"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4AFE702-FCD7-D647-A21B-B782689EE1E7}" type="slidenum">
              <a:rPr lang="en-US" altLang="zh-CN">
                <a:ea typeface="华文细黑" pitchFamily="2" charset="-122"/>
              </a:rPr>
            </a:fld>
            <a:endParaRPr lang="en-US" altLang="zh-CN">
              <a:ea typeface="华文细黑"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71C6F0B-B60B-46F9-A884-E61D598547B9}"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华文细黑" pitchFamily="2" charset="-122"/>
                <a:cs typeface="Arial" panose="020B0604020202020204"/>
                <a:sym typeface="Arial" panose="020B0604020202020204"/>
              </a:rPr>
            </a:fld>
            <a:endParaRPr kumimoji="0" lang="en-US" altLang="zh-CN" sz="1300" b="0" i="0" u="none" strike="noStrike" kern="1200" cap="none" spc="0" normalizeH="0" baseline="0" noProof="0" dirty="0">
              <a:ln>
                <a:noFill/>
              </a:ln>
              <a:solidFill>
                <a:srgbClr val="000000"/>
              </a:solidFill>
              <a:effectLst/>
              <a:uLnTx/>
              <a:uFillTx/>
              <a:latin typeface="Arial" panose="020B0604020202020204" pitchFamily="34" charset="0"/>
              <a:ea typeface="华文细黑" pitchFamily="2" charset="-122"/>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hasCustomPrompt="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单击以编辑母版副标题样式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839E17BD-1464-4D48-8106-B40CE2557047}" type="datetimeFigureOut">
              <a:rPr lang="zh-CN" altLang="en-US" smtClean="0"/>
            </a:fld>
            <a:endParaRPr lang="zh-CN" altLang="en-US"/>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userDrawn="1"/>
        </p:nvSpPr>
        <p:spPr>
          <a:xfrm>
            <a:off x="-3049017" y="-15136"/>
            <a:ext cx="12601401"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4113" name="Rectangle 17"/>
          <p:cNvSpPr>
            <a:spLocks noGrp="1" noChangeArrowheads="1"/>
          </p:cNvSpPr>
          <p:nvPr userDrawn="1">
            <p:ph type="ctrTitle" sz="quarter"/>
          </p:nvPr>
        </p:nvSpPr>
        <p:spPr>
          <a:xfrm>
            <a:off x="914400" y="2594211"/>
            <a:ext cx="8709993" cy="542456"/>
          </a:xfrm>
        </p:spPr>
        <p:txBody>
          <a:bodyPr lIns="91440"/>
          <a:lstStyle>
            <a:lvl1pPr>
              <a:defRPr sz="3250" b="0">
                <a:solidFill>
                  <a:schemeClr val="bg1"/>
                </a:solidFill>
                <a:latin typeface="+mj-ea"/>
                <a:ea typeface="+mj-ea"/>
              </a:defRPr>
            </a:lvl1pPr>
          </a:lstStyle>
          <a:p>
            <a:r>
              <a:rPr lang="zh-CN" altLang="en-US" dirty="0"/>
              <a:t>单击此处编辑母版标题样式</a:t>
            </a:r>
            <a:endParaRPr lang="zh-CN" altLang="en-US" dirty="0"/>
          </a:p>
        </p:txBody>
      </p:sp>
      <p:sp>
        <p:nvSpPr>
          <p:cNvPr id="4114" name="Rectangle 18"/>
          <p:cNvSpPr>
            <a:spLocks noGrp="1" noChangeArrowheads="1"/>
          </p:cNvSpPr>
          <p:nvPr userDrawn="1">
            <p:ph type="subTitle" sz="quarter" idx="1"/>
          </p:nvPr>
        </p:nvSpPr>
        <p:spPr>
          <a:xfrm>
            <a:off x="920304" y="3268266"/>
            <a:ext cx="8704089" cy="880814"/>
          </a:xfrm>
        </p:spPr>
        <p:txBody>
          <a:bodyPr lIns="91440" tIns="45720" rIns="91440" bIns="45720"/>
          <a:lstStyle>
            <a:lvl1pPr marL="0" indent="0">
              <a:buFont typeface="Wingdings" panose="05000000000000000000" pitchFamily="2" charset="2"/>
              <a:buNone/>
              <a:defRPr sz="1625">
                <a:solidFill>
                  <a:schemeClr val="bg1"/>
                </a:solidFill>
                <a:latin typeface="+mn-ea"/>
                <a:ea typeface="+mn-ea"/>
              </a:defRPr>
            </a:lvl1pPr>
          </a:lstStyle>
          <a:p>
            <a:r>
              <a:rPr lang="zh-CN" altLang="en-US" dirty="0"/>
              <a:t>单击此处编辑母版副标题样式</a:t>
            </a:r>
            <a:endParaRPr lang="zh-CN" altLang="en-US" dirty="0"/>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1950">
                <a:solidFill>
                  <a:schemeClr val="tx2"/>
                </a:solidFill>
                <a:latin typeface="Segoe UI Light" panose="020B0502040204020203" pitchFamily="34" charset="0"/>
                <a:cs typeface="Segoe UI Light" panose="020B0502040204020203" pitchFamily="34" charset="0"/>
              </a:defRPr>
            </a:lvl1pPr>
          </a:lstStyle>
          <a:p>
            <a:pPr fontAlgn="base">
              <a:spcBef>
                <a:spcPct val="0"/>
              </a:spcBef>
              <a:spcAft>
                <a:spcPct val="0"/>
              </a:spcAft>
              <a:defRPr/>
            </a:pPr>
            <a:r>
              <a:rPr lang="en-US" altLang="zh-CN" dirty="0">
                <a:solidFill>
                  <a:srgbClr val="FFFFFF"/>
                </a:solidFill>
                <a:ea typeface="宋体" pitchFamily="2" charset="-122"/>
              </a:rPr>
              <a:t>DATE</a:t>
            </a:r>
            <a:endParaRPr lang="en-US" altLang="zh-CN" dirty="0">
              <a:solidFill>
                <a:srgbClr val="FFFFFF"/>
              </a:solidFill>
              <a:ea typeface="宋体" pitchFamily="2" charset="-122"/>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userDrawn="1"/>
        </p:nvSpPr>
        <p:spPr>
          <a:xfrm>
            <a:off x="-3049017" y="-15136"/>
            <a:ext cx="12601401"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4113" name="Rectangle 17"/>
          <p:cNvSpPr>
            <a:spLocks noGrp="1" noChangeArrowheads="1"/>
          </p:cNvSpPr>
          <p:nvPr userDrawn="1">
            <p:ph type="ctrTitle" sz="quarter"/>
          </p:nvPr>
        </p:nvSpPr>
        <p:spPr>
          <a:xfrm>
            <a:off x="914400" y="2594211"/>
            <a:ext cx="8709993" cy="542456"/>
          </a:xfrm>
        </p:spPr>
        <p:txBody>
          <a:bodyPr lIns="91440"/>
          <a:lstStyle>
            <a:lvl1pPr>
              <a:defRPr sz="3250" b="0">
                <a:solidFill>
                  <a:schemeClr val="bg1"/>
                </a:solidFill>
                <a:latin typeface="+mj-ea"/>
                <a:ea typeface="+mj-ea"/>
              </a:defRPr>
            </a:lvl1pPr>
          </a:lstStyle>
          <a:p>
            <a:r>
              <a:rPr lang="zh-CN" altLang="en-US" dirty="0"/>
              <a:t>单击此处编辑母版标题样式</a:t>
            </a:r>
            <a:endParaRPr lang="zh-CN" altLang="en-US" dirty="0"/>
          </a:p>
        </p:txBody>
      </p:sp>
      <p:sp>
        <p:nvSpPr>
          <p:cNvPr id="4114" name="Rectangle 18"/>
          <p:cNvSpPr>
            <a:spLocks noGrp="1" noChangeArrowheads="1"/>
          </p:cNvSpPr>
          <p:nvPr userDrawn="1">
            <p:ph type="subTitle" sz="quarter" idx="1"/>
          </p:nvPr>
        </p:nvSpPr>
        <p:spPr>
          <a:xfrm>
            <a:off x="920304" y="3268266"/>
            <a:ext cx="8704089" cy="880814"/>
          </a:xfrm>
        </p:spPr>
        <p:txBody>
          <a:bodyPr lIns="91440" tIns="45720" rIns="91440" bIns="45720"/>
          <a:lstStyle>
            <a:lvl1pPr marL="0" indent="0">
              <a:buFont typeface="Wingdings" panose="05000000000000000000" pitchFamily="2" charset="2"/>
              <a:buNone/>
              <a:defRPr sz="1625">
                <a:solidFill>
                  <a:schemeClr val="bg1"/>
                </a:solidFill>
                <a:latin typeface="+mn-ea"/>
                <a:ea typeface="+mn-ea"/>
              </a:defRPr>
            </a:lvl1pPr>
          </a:lstStyle>
          <a:p>
            <a:r>
              <a:rPr lang="zh-CN" altLang="en-US" dirty="0"/>
              <a:t>单击此处编辑母版副标题样式</a:t>
            </a:r>
            <a:endParaRPr lang="zh-CN" altLang="en-US" dirty="0"/>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1950">
                <a:solidFill>
                  <a:schemeClr val="tx2"/>
                </a:solidFill>
                <a:latin typeface="Segoe UI Light" panose="020B0502040204020203" pitchFamily="34" charset="0"/>
                <a:cs typeface="Segoe UI Light" panose="020B0502040204020203" pitchFamily="34" charset="0"/>
              </a:defRPr>
            </a:lvl1pPr>
          </a:lstStyle>
          <a:p>
            <a:pPr fontAlgn="base">
              <a:spcBef>
                <a:spcPct val="0"/>
              </a:spcBef>
              <a:spcAft>
                <a:spcPct val="0"/>
              </a:spcAft>
              <a:defRPr/>
            </a:pPr>
            <a:r>
              <a:rPr lang="en-US" altLang="zh-CN" dirty="0">
                <a:solidFill>
                  <a:srgbClr val="FFFFFF"/>
                </a:solidFill>
                <a:ea typeface="宋体" pitchFamily="2" charset="-122"/>
              </a:rPr>
              <a:t>DATE</a:t>
            </a:r>
            <a:endParaRPr lang="en-US" altLang="zh-CN" dirty="0">
              <a:solidFill>
                <a:srgbClr val="FFFFFF"/>
              </a:solidFill>
              <a:ea typeface="宋体" pitchFamily="2" charset="-122"/>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8" y="5888039"/>
            <a:ext cx="2110738"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marL="282575" indent="-282575">
              <a:defRPr sz="1950">
                <a:latin typeface="+mn-ea"/>
                <a:ea typeface="+mn-ea"/>
              </a:defRPr>
            </a:lvl1pPr>
            <a:lvl2pPr marL="438785" indent="-216535">
              <a:buFont typeface="Arial" panose="020B0604020202020204" pitchFamily="34" charset="0"/>
              <a:buChar char="•"/>
              <a:defRPr>
                <a:latin typeface="+mn-ea"/>
                <a:ea typeface="+mn-ea"/>
              </a:defRPr>
            </a:lvl2pPr>
            <a:lvl3pPr marL="661670" indent="-221615">
              <a:buFont typeface="Arial" panose="020B0604020202020204" pitchFamily="34" charset="0"/>
              <a:buChar char="•"/>
              <a:defRPr>
                <a:latin typeface="+mn-ea"/>
                <a:ea typeface="+mn-ea"/>
              </a:defRPr>
            </a:lvl3pPr>
            <a:lvl4pPr marL="873125" indent="-210185">
              <a:buFont typeface="Arial" panose="020B0604020202020204" pitchFamily="34" charset="0"/>
              <a:buChar char="•"/>
              <a:defRPr/>
            </a:lvl4pPr>
            <a:lvl5pPr marL="1094105" indent="-219075">
              <a:buFont typeface="Arial" panose="020B0604020202020204" pitchFamily="34" charset="0"/>
              <a:buChar cha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Slide Number Placeholder 5"/>
          <p:cNvSpPr>
            <a:spLocks noGrp="1"/>
          </p:cNvSpPr>
          <p:nvPr>
            <p:ph type="sldNum" sz="quarter" idx="10"/>
          </p:nvPr>
        </p:nvSpPr>
        <p:spPr>
          <a:xfrm>
            <a:off x="9696400" y="6165306"/>
            <a:ext cx="1890185" cy="365125"/>
          </a:xfrm>
          <a:prstGeom prst="rect">
            <a:avLst/>
          </a:prstGeom>
        </p:spPr>
        <p:txBody>
          <a:bodyPr/>
          <a:lstStyle>
            <a:lvl1pPr algn="r">
              <a:defRPr/>
            </a:lvl1pPr>
          </a:lstStyle>
          <a:p>
            <a:pPr fontAlgn="base">
              <a:spcBef>
                <a:spcPct val="0"/>
              </a:spcBef>
              <a:spcAft>
                <a:spcPct val="0"/>
              </a:spcAft>
              <a:defRPr/>
            </a:pPr>
            <a:r>
              <a:rPr lang="en-US" altLang="zh-CN">
                <a:solidFill>
                  <a:srgbClr val="1E1E1E"/>
                </a:solidFill>
                <a:latin typeface="Arial" panose="020B0604020202020204" pitchFamily="34" charset="0"/>
                <a:ea typeface="华文细黑" pitchFamily="2" charset="-122"/>
              </a:rPr>
              <a:t>Page </a:t>
            </a:r>
            <a:fld id="{4DD6317B-43F3-489F-9BD0-D02A73CF34FE}" type="slidenum">
              <a:rPr lang="en-US" altLang="zh-CN" smtClean="0">
                <a:solidFill>
                  <a:srgbClr val="1E1E1E"/>
                </a:solidFill>
                <a:latin typeface="Arial" panose="020B0604020202020204" pitchFamily="34" charset="0"/>
                <a:ea typeface="华文细黑" pitchFamily="2" charset="-122"/>
              </a:rPr>
            </a:fld>
            <a:endParaRPr lang="en-US" altLang="zh-CN" dirty="0">
              <a:solidFill>
                <a:srgbClr val="1E1E1E"/>
              </a:solidFill>
              <a:latin typeface="Arial" panose="020B0604020202020204" pitchFamily="34" charset="0"/>
              <a:ea typeface="华文细黑" pitchFamily="2" charset="-122"/>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Title 2"/>
          <p:cNvSpPr>
            <a:spLocks noGrp="1" noChangeArrowheads="1"/>
          </p:cNvSpPr>
          <p:nvPr>
            <p:ph type="title"/>
            <p:custDataLst>
              <p:tags r:id="rId2"/>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dirty="0"/>
              <a:t>Click to edit Master title style</a:t>
            </a:r>
            <a:endParaRPr lang="en-US" altLang="zh-CN"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custDataLst>
              <p:tags r:id="rId2"/>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a:t>Click to edit Master title style</a:t>
            </a:r>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07647" y="1412876"/>
            <a:ext cx="10978661" cy="4519613"/>
          </a:xfrm>
        </p:spPr>
        <p:txBody>
          <a:bodyPr/>
          <a:lstStyle/>
          <a:p>
            <a:pPr lvl="0"/>
            <a:endParaRPr lang="en-US" noProof="0"/>
          </a:p>
        </p:txBody>
      </p:sp>
      <p:sp>
        <p:nvSpPr>
          <p:cNvPr id="4" name="Rectangle 2"/>
          <p:cNvSpPr>
            <a:spLocks noGrp="1" noChangeArrowheads="1"/>
          </p:cNvSpPr>
          <p:nvPr>
            <p:ph type="title"/>
            <p:custDataLst>
              <p:tags r:id="rId2"/>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a:t>Click to edit Master title style</a:t>
            </a:r>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62708" y="1535113"/>
            <a:ext cx="49725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562708" y="2174875"/>
            <a:ext cx="49725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5716958" y="1535113"/>
            <a:ext cx="497449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716958" y="2174875"/>
            <a:ext cx="497449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
          <p:cNvSpPr>
            <a:spLocks noGrp="1" noChangeArrowheads="1"/>
          </p:cNvSpPr>
          <p:nvPr>
            <p:ph type="title"/>
            <p:custDataLst>
              <p:tags r:id="rId2"/>
            </p:custDataLst>
          </p:nvPr>
        </p:nvSpPr>
        <p:spPr bwMode="auto">
          <a:xfrm>
            <a:off x="609600" y="471488"/>
            <a:ext cx="10976708" cy="351353"/>
          </a:xfrm>
          <a:prstGeom prst="rect">
            <a:avLst/>
          </a:prstGeom>
          <a:noFill/>
          <a:ln w="9525">
            <a:noFill/>
            <a:miter lim="800000"/>
          </a:ln>
        </p:spPr>
        <p:txBody>
          <a:bodyPr vert="horz" wrap="square" lIns="0" tIns="35916" rIns="0" bIns="0" numCol="1" anchor="t" anchorCtr="0" compatLnSpc="1"/>
          <a:lstStyle/>
          <a:p>
            <a:pPr lvl="0"/>
            <a:r>
              <a:rPr lang="en-US" altLang="zh-CN" dirty="0"/>
              <a:t>Click to edit Master title style</a:t>
            </a:r>
            <a:endParaRPr lang="en-US" altLang="zh-CN"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hasCustomPrompt="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单击以编辑母版副标题样式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839E17BD-1464-4D48-8106-B40CE2557047}" type="datetimeFigureOut">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endParaRPr lang="zh-CN" altLang="en-US"/>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a:defRPr/>
            </a:pPr>
            <a:r>
              <a:rPr lang="en-US" altLang="zh-CN">
                <a:ea typeface="华文细黑" pitchFamily="2" charset="-122"/>
              </a:rPr>
              <a:t>Page </a:t>
            </a:r>
            <a:fld id="{4DD6317B-43F3-489F-9BD0-D02A73CF34FE}" type="slidenum">
              <a:rPr lang="en-US" altLang="zh-CN" smtClean="0">
                <a:ea typeface="华文细黑" pitchFamily="2" charset="-122"/>
              </a:rPr>
            </a:fld>
            <a:endParaRPr lang="en-US" altLang="zh-CN" dirty="0">
              <a:ea typeface="华文细黑" pitchFamily="2" charset="-122"/>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15" name="Picture 1"/>
          <p:cNvPicPr>
            <a:picLocks noChangeAspect="1"/>
          </p:cNvPicPr>
          <p:nvPr userDrawn="1"/>
        </p:nvPicPr>
        <p:blipFill rotWithShape="1">
          <a:blip r:embed="rId2" cstate="hqprint"/>
          <a:srcRect r="-108"/>
          <a:stretch>
            <a:fillRect/>
          </a:stretch>
        </p:blipFill>
        <p:spPr>
          <a:xfrm>
            <a:off x="0" y="0"/>
            <a:ext cx="12205218" cy="6858000"/>
          </a:xfrm>
          <a:prstGeom prst="rect">
            <a:avLst/>
          </a:prstGeom>
        </p:spPr>
      </p:pic>
      <p:sp>
        <p:nvSpPr>
          <p:cNvPr id="17" name="TextBox 2"/>
          <p:cNvSpPr txBox="1"/>
          <p:nvPr userDrawn="1"/>
        </p:nvSpPr>
        <p:spPr>
          <a:xfrm>
            <a:off x="658813" y="627937"/>
            <a:ext cx="1631216" cy="1384995"/>
          </a:xfrm>
          <a:prstGeom prst="rect">
            <a:avLst/>
          </a:prstGeom>
          <a:noFill/>
        </p:spPr>
        <p:txBody>
          <a:bodyPr wrap="none" lIns="0" rtlCol="0">
            <a:spAutoFit/>
          </a:bodyPr>
          <a:lstStyle/>
          <a:p>
            <a:pPr>
              <a:buClr>
                <a:srgbClr val="2D97C8"/>
              </a:buClr>
            </a:pPr>
            <a:r>
              <a:rPr lang="zh-CN" altLang="en-US" sz="6000" dirty="0">
                <a:solidFill>
                  <a:schemeClr val="bg1"/>
                </a:solidFill>
                <a:latin typeface="Heiti SC Light" panose="02000000000000000000" charset="-122"/>
                <a:ea typeface="Heiti SC Light" panose="02000000000000000000" charset="-122"/>
                <a:cs typeface="Heiti SC Light" panose="02000000000000000000" charset="-122"/>
              </a:rPr>
              <a:t>谢谢</a:t>
            </a:r>
            <a:endParaRPr lang="en-US" altLang="zh-CN" sz="6000" dirty="0">
              <a:solidFill>
                <a:schemeClr val="bg1"/>
              </a:solidFill>
              <a:latin typeface="Heiti SC Light" panose="02000000000000000000" charset="-122"/>
              <a:ea typeface="Heiti SC Light" panose="02000000000000000000" charset="-122"/>
              <a:cs typeface="Heiti SC Light" panose="02000000000000000000" charset="-122"/>
            </a:endParaRPr>
          </a:p>
          <a:p>
            <a:pPr>
              <a:buClr>
                <a:srgbClr val="2D97C8"/>
              </a:buClr>
            </a:pP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Thank</a:t>
            </a:r>
            <a:r>
              <a:rPr lang="zh-CN" altLang="en-US" sz="2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2200" dirty="0">
                <a:solidFill>
                  <a:schemeClr val="bg1"/>
                </a:solidFill>
                <a:latin typeface="Arial" panose="020B0604020202020204" pitchFamily="34" charset="0"/>
                <a:ea typeface="Arial" panose="020B0604020202020204" pitchFamily="34" charset="0"/>
                <a:cs typeface="Arial" panose="020B0604020202020204" pitchFamily="34" charset="0"/>
              </a:rPr>
              <a:t>You</a:t>
            </a:r>
            <a:endParaRPr lang="en-US" sz="2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zh-CN" altLang="en-US"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r>
              <a:rPr dirty="0"/>
              <a:t>Click to edit Master title style</a:t>
            </a:r>
            <a:endParaRPr dirty="0"/>
          </a:p>
        </p:txBody>
      </p:sp>
      <p:cxnSp>
        <p:nvCxnSpPr>
          <p:cNvPr id="5" name="Straight Connector 4"/>
          <p:cNvCxnSpPr/>
          <p:nvPr userDrawn="1"/>
        </p:nvCxnSpPr>
        <p:spPr>
          <a:xfrm>
            <a:off x="215900" y="6403073"/>
            <a:ext cx="11760200" cy="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3" name="Text Placeholder 8"/>
          <p:cNvSpPr>
            <a:spLocks noGrp="1"/>
          </p:cNvSpPr>
          <p:nvPr>
            <p:ph type="body" sz="quarter" idx="10" hasCustomPrompt="1"/>
          </p:nvPr>
        </p:nvSpPr>
        <p:spPr>
          <a:xfrm>
            <a:off x="303720" y="6469061"/>
            <a:ext cx="6097080" cy="278247"/>
          </a:xfrm>
          <a:prstGeom prst="rect">
            <a:avLst/>
          </a:prstGeom>
        </p:spPr>
        <p:txBody>
          <a:bodyPr/>
          <a:lstStyle>
            <a:lvl1pPr marL="0" indent="0">
              <a:buNone/>
              <a:defRPr sz="1100">
                <a:solidFill>
                  <a:schemeClr val="bg2"/>
                </a:solidFill>
              </a:defRPr>
            </a:lvl1pPr>
            <a:lvl2pPr marL="266700" indent="0">
              <a:buNone/>
              <a:defRPr/>
            </a:lvl2pPr>
          </a:lstStyle>
          <a:p>
            <a:pPr lvl="0"/>
            <a:r>
              <a:rPr lang="en-US" altLang="zh-CN" dirty="0"/>
              <a:t>Quote</a:t>
            </a:r>
            <a:endParaRPr lang="en-US" altLang="zh-CN"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p:txBody>
          <a:bodyPr/>
          <a:lstStyle/>
          <a:p>
            <a:r>
              <a:rPr lang="en-US"/>
              <a:t>Title</a:t>
            </a:r>
            <a:endParaRPr lang="en-US"/>
          </a:p>
        </p:txBody>
      </p:sp>
      <p:sp>
        <p:nvSpPr>
          <p:cNvPr id="3" name="Text 2"/>
          <p:cNvSpPr>
            <a:spLocks noGrp="1"/>
          </p:cNvSpPr>
          <p:nvPr>
            <p:ph type="body" idx="1" hasCustomPrompt="1"/>
          </p:nvPr>
        </p:nvSpPr>
        <p:spPr/>
        <p:txBody>
          <a:bodyPr/>
          <a:lstStyle/>
          <a:p>
            <a:pPr lvl="0"/>
            <a:r>
              <a:rPr lang="en-US"/>
              <a:t>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1.png"/><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base">
              <a:spcBef>
                <a:spcPct val="0"/>
              </a:spcBef>
              <a:spcAft>
                <a:spcPct val="0"/>
              </a:spcAft>
              <a:defRPr/>
            </a:pPr>
            <a:endParaRPr lang="zh-CN" altLang="en-US" sz="975"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userDrawn="1"/>
        </p:nvSpPr>
        <p:spPr>
          <a:xfrm>
            <a:off x="-2256928" y="-150995"/>
            <a:ext cx="10153129"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spcBef>
                <a:spcPct val="0"/>
              </a:spcBef>
              <a:spcAft>
                <a:spcPct val="0"/>
              </a:spcAft>
            </a:pPr>
            <a:endParaRPr lang="en-US" sz="975">
              <a:solidFill>
                <a:srgbClr val="FFFFFF"/>
              </a:solidFill>
            </a:endParaRPr>
          </a:p>
        </p:txBody>
      </p:sp>
      <p:sp>
        <p:nvSpPr>
          <p:cNvPr id="2052" name="Title Placeholder 1"/>
          <p:cNvSpPr>
            <a:spLocks noGrp="1"/>
          </p:cNvSpPr>
          <p:nvPr>
            <p:ph type="title"/>
          </p:nvPr>
        </p:nvSpPr>
        <p:spPr bwMode="auto">
          <a:xfrm>
            <a:off x="497418" y="353504"/>
            <a:ext cx="11263212" cy="407419"/>
          </a:xfrm>
          <a:prstGeom prst="rect">
            <a:avLst/>
          </a:prstGeom>
          <a:noFill/>
          <a:ln w="9525" algn="ctr">
            <a:noFill/>
            <a:miter lim="800000"/>
          </a:ln>
        </p:spPr>
        <p:txBody>
          <a:bodyPr vert="horz" wrap="square" lIns="90000" tIns="45720" rIns="91440" bIns="45720" numCol="1" anchor="ctr" anchorCtr="0" compatLnSpc="1">
            <a:spAutoFit/>
          </a:bodyPr>
          <a:lstStyle/>
          <a:p>
            <a:pPr lvl="0"/>
            <a:r>
              <a:rPr lang="en-US" altLang="zh-CN" dirty="0"/>
              <a:t>Click to edit Master title style</a:t>
            </a:r>
            <a:endParaRPr lang="en-US" altLang="zh-CN" dirty="0"/>
          </a:p>
        </p:txBody>
      </p:sp>
      <p:sp>
        <p:nvSpPr>
          <p:cNvPr id="2053" name="Text Placeholder 2"/>
          <p:cNvSpPr>
            <a:spLocks noGrp="1"/>
          </p:cNvSpPr>
          <p:nvPr>
            <p:ph type="body" idx="1"/>
          </p:nvPr>
        </p:nvSpPr>
        <p:spPr bwMode="auto">
          <a:xfrm>
            <a:off x="461434"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p:txBody>
      </p:sp>
      <p:pic>
        <p:nvPicPr>
          <p:cNvPr id="6" name="Picture 5"/>
          <p:cNvPicPr>
            <a:picLocks noChangeAspect="1"/>
          </p:cNvPicPr>
          <p:nvPr userDrawn="1"/>
        </p:nvPicPr>
        <p:blipFill>
          <a:blip r:embed="rId8" cstate="email"/>
          <a:stretch>
            <a:fillRect/>
          </a:stretch>
        </p:blipFill>
        <p:spPr>
          <a:xfrm>
            <a:off x="282074" y="6075895"/>
            <a:ext cx="2032511" cy="650870"/>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transition/>
  <p:txStyles>
    <p:titleStyle>
      <a:lvl1pPr algn="l" rtl="0" eaLnBrk="0" fontAlgn="base" hangingPunct="0">
        <a:lnSpc>
          <a:spcPct val="90000"/>
        </a:lnSpc>
        <a:spcBef>
          <a:spcPct val="0"/>
        </a:spcBef>
        <a:spcAft>
          <a:spcPct val="0"/>
        </a:spcAft>
        <a:defRPr sz="2275">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5pPr>
      <a:lvl6pPr marL="371475"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6pPr>
      <a:lvl7pPr marL="742950"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7pPr>
      <a:lvl8pPr marL="1114425"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8pPr>
      <a:lvl9pPr marL="1485900" algn="l" rtl="0" fontAlgn="base">
        <a:lnSpc>
          <a:spcPct val="90000"/>
        </a:lnSpc>
        <a:spcBef>
          <a:spcPct val="0"/>
        </a:spcBef>
        <a:spcAft>
          <a:spcPct val="0"/>
        </a:spcAft>
        <a:defRPr sz="2275">
          <a:solidFill>
            <a:schemeClr val="tx2"/>
          </a:solidFill>
          <a:latin typeface="Arial" panose="020B0604020202020204" pitchFamily="34" charset="0"/>
          <a:ea typeface="宋体" pitchFamily="2" charset="-122"/>
          <a:cs typeface="Arial" panose="020B0604020202020204" pitchFamily="34" charset="0"/>
        </a:defRPr>
      </a:lvl9pPr>
    </p:titleStyle>
    <p:bodyStyle>
      <a:lvl1pPr marL="220345" indent="-220345" algn="l" rtl="0" eaLnBrk="0" fontAlgn="base" hangingPunct="0">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438785" indent="-216535" algn="l" rtl="0" eaLnBrk="0" fontAlgn="base" hangingPunct="0">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661670" indent="-22161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873125" indent="-21018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094105" indent="-21907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465580"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1837055"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208530"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2580005" indent="-2190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742950" rtl="0" eaLnBrk="1" latinLnBrk="0" hangingPunct="1">
        <a:defRPr sz="1465" kern="1200">
          <a:solidFill>
            <a:schemeClr val="tx1"/>
          </a:solidFill>
          <a:latin typeface="+mn-lt"/>
          <a:ea typeface="+mn-ea"/>
          <a:cs typeface="+mn-cs"/>
        </a:defRPr>
      </a:lvl1pPr>
      <a:lvl2pPr marL="371475" algn="l" defTabSz="742950" rtl="0" eaLnBrk="1" latinLnBrk="0" hangingPunct="1">
        <a:defRPr sz="1465" kern="1200">
          <a:solidFill>
            <a:schemeClr val="tx1"/>
          </a:solidFill>
          <a:latin typeface="+mn-lt"/>
          <a:ea typeface="+mn-ea"/>
          <a:cs typeface="+mn-cs"/>
        </a:defRPr>
      </a:lvl2pPr>
      <a:lvl3pPr marL="742950" algn="l" defTabSz="742950" rtl="0" eaLnBrk="1" latinLnBrk="0" hangingPunct="1">
        <a:defRPr sz="1465" kern="1200">
          <a:solidFill>
            <a:schemeClr val="tx1"/>
          </a:solidFill>
          <a:latin typeface="+mn-lt"/>
          <a:ea typeface="+mn-ea"/>
          <a:cs typeface="+mn-cs"/>
        </a:defRPr>
      </a:lvl3pPr>
      <a:lvl4pPr marL="1114425" algn="l" defTabSz="742950" rtl="0" eaLnBrk="1" latinLnBrk="0" hangingPunct="1">
        <a:defRPr sz="1465" kern="1200">
          <a:solidFill>
            <a:schemeClr val="tx1"/>
          </a:solidFill>
          <a:latin typeface="+mn-lt"/>
          <a:ea typeface="+mn-ea"/>
          <a:cs typeface="+mn-cs"/>
        </a:defRPr>
      </a:lvl4pPr>
      <a:lvl5pPr marL="1485900" algn="l" defTabSz="742950" rtl="0" eaLnBrk="1" latinLnBrk="0" hangingPunct="1">
        <a:defRPr sz="1465" kern="1200">
          <a:solidFill>
            <a:schemeClr val="tx1"/>
          </a:solidFill>
          <a:latin typeface="+mn-lt"/>
          <a:ea typeface="+mn-ea"/>
          <a:cs typeface="+mn-cs"/>
        </a:defRPr>
      </a:lvl5pPr>
      <a:lvl6pPr marL="1857375" algn="l" defTabSz="742950" rtl="0" eaLnBrk="1" latinLnBrk="0" hangingPunct="1">
        <a:defRPr sz="1465" kern="1200">
          <a:solidFill>
            <a:schemeClr val="tx1"/>
          </a:solidFill>
          <a:latin typeface="+mn-lt"/>
          <a:ea typeface="+mn-ea"/>
          <a:cs typeface="+mn-cs"/>
        </a:defRPr>
      </a:lvl6pPr>
      <a:lvl7pPr marL="2228850" algn="l" defTabSz="742950" rtl="0" eaLnBrk="1" latinLnBrk="0" hangingPunct="1">
        <a:defRPr sz="1465" kern="1200">
          <a:solidFill>
            <a:schemeClr val="tx1"/>
          </a:solidFill>
          <a:latin typeface="+mn-lt"/>
          <a:ea typeface="+mn-ea"/>
          <a:cs typeface="+mn-cs"/>
        </a:defRPr>
      </a:lvl7pPr>
      <a:lvl8pPr marL="2600325" algn="l" defTabSz="742950" rtl="0" eaLnBrk="1" latinLnBrk="0" hangingPunct="1">
        <a:defRPr sz="1465" kern="1200">
          <a:solidFill>
            <a:schemeClr val="tx1"/>
          </a:solidFill>
          <a:latin typeface="+mn-lt"/>
          <a:ea typeface="+mn-ea"/>
          <a:cs typeface="+mn-cs"/>
        </a:defRPr>
      </a:lvl8pPr>
      <a:lvl9pPr marL="2971800" algn="l" defTabSz="742950" rtl="0" eaLnBrk="1" latinLnBrk="0" hangingPunct="1">
        <a:defRPr sz="14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notesSlide" Target="../notesSlides/notesSlide1.xml"/><Relationship Id="rId10" Type="http://schemas.openxmlformats.org/officeDocument/2006/relationships/slideLayout" Target="../slideLayouts/slideLayout6.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tags" Target="../tags/tag23.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7.jpeg"/><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32.xml.rels><?xml version="1.0" encoding="UTF-8" standalone="yes"?>
<Relationships xmlns="http://schemas.openxmlformats.org/package/2006/relationships"><Relationship Id="rId9" Type="http://schemas.openxmlformats.org/officeDocument/2006/relationships/hyperlink" Target="http://www.csrglobal.cn/index.jsp" TargetMode="External"/><Relationship Id="rId8" Type="http://schemas.openxmlformats.org/officeDocument/2006/relationships/image" Target="../media/image42.jpeg"/><Relationship Id="rId7"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tags" Target="../tags/tag24.xml"/><Relationship Id="rId4" Type="http://schemas.openxmlformats.org/officeDocument/2006/relationships/hyperlink" Target="http://www.chinadolls.org.cn/" TargetMode="External"/><Relationship Id="rId31" Type="http://schemas.openxmlformats.org/officeDocument/2006/relationships/slideLayout" Target="../slideLayouts/slideLayout6.xml"/><Relationship Id="rId30" Type="http://schemas.openxmlformats.org/officeDocument/2006/relationships/image" Target="../media/image60.jpeg"/><Relationship Id="rId3" Type="http://schemas.openxmlformats.org/officeDocument/2006/relationships/image" Target="../media/image40.png"/><Relationship Id="rId29" Type="http://schemas.openxmlformats.org/officeDocument/2006/relationships/image" Target="../media/image59.png"/><Relationship Id="rId28" Type="http://schemas.openxmlformats.org/officeDocument/2006/relationships/image" Target="../media/image58.GIF"/><Relationship Id="rId27" Type="http://schemas.openxmlformats.org/officeDocument/2006/relationships/image" Target="../media/image57.png"/><Relationship Id="rId26" Type="http://schemas.openxmlformats.org/officeDocument/2006/relationships/hyperlink" Target="http://www.shciai.org/" TargetMode="External"/><Relationship Id="rId25" Type="http://schemas.openxmlformats.org/officeDocument/2006/relationships/image" Target="../media/image56.png"/><Relationship Id="rId24" Type="http://schemas.openxmlformats.org/officeDocument/2006/relationships/image" Target="../media/image55.jpeg"/><Relationship Id="rId23" Type="http://schemas.openxmlformats.org/officeDocument/2006/relationships/image" Target="../media/image54.jpeg"/><Relationship Id="rId22" Type="http://schemas.openxmlformats.org/officeDocument/2006/relationships/image" Target="../media/image53.png"/><Relationship Id="rId21" Type="http://schemas.openxmlformats.org/officeDocument/2006/relationships/image" Target="../media/image52.jpeg"/><Relationship Id="rId20" Type="http://schemas.openxmlformats.org/officeDocument/2006/relationships/image" Target="../media/image51.jpeg"/><Relationship Id="rId2" Type="http://schemas.openxmlformats.org/officeDocument/2006/relationships/image" Target="../media/image39.png"/><Relationship Id="rId19" Type="http://schemas.openxmlformats.org/officeDocument/2006/relationships/image" Target="../media/image50.jpeg"/><Relationship Id="rId18" Type="http://schemas.openxmlformats.org/officeDocument/2006/relationships/image" Target="../media/image49.png"/><Relationship Id="rId17" Type="http://schemas.openxmlformats.org/officeDocument/2006/relationships/image" Target="../media/image48.jpeg"/><Relationship Id="rId16" Type="http://schemas.openxmlformats.org/officeDocument/2006/relationships/image" Target="../media/image47.jpeg"/><Relationship Id="rId15" Type="http://schemas.openxmlformats.org/officeDocument/2006/relationships/image" Target="../media/image46.jpeg"/><Relationship Id="rId14" Type="http://schemas.openxmlformats.org/officeDocument/2006/relationships/image" Target="../media/image45.png"/><Relationship Id="rId13" Type="http://schemas.openxmlformats.org/officeDocument/2006/relationships/image" Target="../media/image44.jpeg"/><Relationship Id="rId12" Type="http://schemas.openxmlformats.org/officeDocument/2006/relationships/tags" Target="../tags/tag27.xml"/><Relationship Id="rId11" Type="http://schemas.openxmlformats.org/officeDocument/2006/relationships/image" Target="../media/image43.jpeg"/><Relationship Id="rId10" Type="http://schemas.openxmlformats.org/officeDocument/2006/relationships/tags" Target="../tags/tag26.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9" Type="http://schemas.openxmlformats.org/officeDocument/2006/relationships/notesSlide" Target="../notesSlides/notesSlide6.xml"/><Relationship Id="rId38" Type="http://schemas.openxmlformats.org/officeDocument/2006/relationships/slideLayout" Target="../slideLayouts/slideLayout6.xml"/><Relationship Id="rId37" Type="http://schemas.openxmlformats.org/officeDocument/2006/relationships/tags" Target="../tags/tag64.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tags" Target="../tags/tag30.xml"/><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65.xml"/><Relationship Id="rId11" Type="http://schemas.openxmlformats.org/officeDocument/2006/relationships/notesSlide" Target="../notesSlides/notesSlide8.xml"/><Relationship Id="rId10" Type="http://schemas.openxmlformats.org/officeDocument/2006/relationships/slideLayout" Target="../slideLayouts/slideLayout6.xml"/><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a:xfrm>
            <a:off x="914400" y="1916615"/>
            <a:ext cx="10233212" cy="2031325"/>
          </a:xfrm>
        </p:spPr>
        <p:txBody>
          <a:bodyPr/>
          <a:lstStyle/>
          <a:p>
            <a:r>
              <a:rPr lang="zh-CN" altLang="en-US" sz="5400" b="1" dirty="0">
                <a:latin typeface="+mn-lt"/>
                <a:ea typeface="+mn-ea"/>
                <a:cs typeface="+mn-ea"/>
                <a:sym typeface="+mn-lt"/>
              </a:rPr>
              <a:t>杭州市六和青少年阅读服务中心</a:t>
            </a:r>
            <a:br>
              <a:rPr lang="en-US" altLang="zh-CN" sz="5400" b="1" dirty="0">
                <a:latin typeface="+mn-lt"/>
                <a:ea typeface="+mn-ea"/>
                <a:cs typeface="+mn-ea"/>
                <a:sym typeface="+mn-lt"/>
              </a:rPr>
            </a:br>
            <a:r>
              <a:rPr lang="zh-CN" altLang="en-US" sz="5400" b="1" dirty="0">
                <a:latin typeface="+mn-lt"/>
                <a:ea typeface="+mn-ea"/>
                <a:cs typeface="+mn-ea"/>
                <a:sym typeface="+mn-lt"/>
              </a:rPr>
              <a:t>项目建议书</a:t>
            </a:r>
            <a:br>
              <a:rPr lang="en-US" altLang="zh-CN" sz="5400" b="1" dirty="0">
                <a:latin typeface="+mn-lt"/>
                <a:ea typeface="+mn-ea"/>
                <a:cs typeface="+mn-ea"/>
                <a:sym typeface="+mn-lt"/>
              </a:rPr>
            </a:br>
            <a:r>
              <a:rPr lang="en-US" altLang="zh-CN" sz="3200" b="1" dirty="0">
                <a:latin typeface="+mn-lt"/>
                <a:ea typeface="+mn-ea"/>
                <a:cs typeface="+mn-ea"/>
                <a:sym typeface="+mn-lt"/>
              </a:rPr>
              <a:t>2024</a:t>
            </a:r>
            <a:r>
              <a:rPr lang="zh-CN" altLang="en-US" sz="3200" b="1" dirty="0">
                <a:latin typeface="+mn-lt"/>
                <a:ea typeface="+mn-ea"/>
                <a:cs typeface="+mn-ea"/>
                <a:sym typeface="+mn-lt"/>
              </a:rPr>
              <a:t>年</a:t>
            </a:r>
            <a:r>
              <a:rPr lang="en-US" altLang="zh-CN" sz="3200" b="1" dirty="0">
                <a:latin typeface="+mn-lt"/>
                <a:ea typeface="+mn-ea"/>
                <a:cs typeface="+mn-ea"/>
                <a:sym typeface="+mn-lt"/>
              </a:rPr>
              <a:t>7</a:t>
            </a:r>
            <a:r>
              <a:rPr lang="zh-CN" altLang="en-US" sz="3200" b="1" dirty="0">
                <a:latin typeface="+mn-lt"/>
                <a:ea typeface="+mn-ea"/>
                <a:cs typeface="+mn-ea"/>
                <a:sym typeface="+mn-lt"/>
              </a:rPr>
              <a:t>月</a:t>
            </a:r>
            <a:endParaRPr lang="zh-CN" altLang="en-US" sz="3200" b="1" dirty="0">
              <a:latin typeface="+mn-lt"/>
              <a:ea typeface="+mn-ea"/>
              <a:cs typeface="+mn-ea"/>
              <a:sym typeface="+mn-l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839" y="28562"/>
            <a:ext cx="11263212" cy="1087755"/>
          </a:xfrm>
        </p:spPr>
        <p:txBody>
          <a:bodyPr/>
          <a:lstStyle/>
          <a:p>
            <a:r>
              <a:rPr lang="zh-CN" altLang="en-US" sz="2400" dirty="0"/>
              <a:t>具体项目目标与产出：过梳理个案故事，提炼品牌宣传物料最终形成品牌营销；通过梳理组织的传播痛点和传播需求，设计并沉淀六和现有传播内容，定制并完善基于六和品牌战略发展的传播策略</a:t>
            </a:r>
            <a:endParaRPr lang="zh-CN" altLang="en-US" sz="2400" dirty="0"/>
          </a:p>
        </p:txBody>
      </p:sp>
      <p:sp>
        <p:nvSpPr>
          <p:cNvPr id="4" name="矩形 3"/>
          <p:cNvSpPr/>
          <p:nvPr/>
        </p:nvSpPr>
        <p:spPr>
          <a:xfrm>
            <a:off x="640873" y="2186235"/>
            <a:ext cx="3067527" cy="2466340"/>
          </a:xfrm>
          <a:prstGeom prst="rect">
            <a:avLst/>
          </a:prstGeom>
        </p:spPr>
        <p:txBody>
          <a:bodyPr wrap="square">
            <a:spAutoFit/>
          </a:bodyPr>
          <a:lstStyle/>
          <a:p>
            <a:pPr marL="215900" lvl="1" indent="-215900" algn="l" fontAlgn="base">
              <a:lnSpc>
                <a:spcPct val="120000"/>
              </a:lnSpc>
              <a:spcBef>
                <a:spcPts val="600"/>
              </a:spcBef>
              <a:spcAft>
                <a:spcPts val="600"/>
              </a:spcAft>
              <a:buClrTx/>
              <a:buSzTx/>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sym typeface="+mn-ea"/>
              </a:rPr>
              <a:t>通过内部访谈、外部访谈等，</a:t>
            </a:r>
            <a:r>
              <a:rPr kumimoji="1" lang="zh-CN" altLang="en-US" sz="1400" dirty="0">
                <a:solidFill>
                  <a:srgbClr val="31368D"/>
                </a:solidFill>
                <a:latin typeface="微软雅黑" panose="020B0503020204020204" pitchFamily="34" charset="-122"/>
                <a:ea typeface="微软雅黑" panose="020B0503020204020204" pitchFamily="34" charset="-122"/>
              </a:rPr>
              <a:t>寻找六和现有项目的亮点，</a:t>
            </a:r>
            <a:r>
              <a:rPr kumimoji="1" lang="zh-CN" altLang="en-US" sz="1400" dirty="0">
                <a:solidFill>
                  <a:srgbClr val="31368D"/>
                </a:solidFill>
                <a:latin typeface="微软雅黑" panose="020B0503020204020204" pitchFamily="34" charset="-122"/>
                <a:ea typeface="微软雅黑" panose="020B0503020204020204" pitchFamily="34" charset="-122"/>
                <a:sym typeface="+mn-ea"/>
              </a:rPr>
              <a:t>构建的品牌差异性</a:t>
            </a:r>
            <a:r>
              <a:rPr kumimoji="1" lang="zh-CN" altLang="en-US" sz="1400" dirty="0">
                <a:solidFill>
                  <a:srgbClr val="31368D"/>
                </a:solidFill>
                <a:latin typeface="微软雅黑" panose="020B0503020204020204" pitchFamily="34" charset="-122"/>
                <a:ea typeface="微软雅黑" panose="020B0503020204020204" pitchFamily="34" charset="-122"/>
              </a:rPr>
              <a:t>，提升品牌形象</a:t>
            </a:r>
            <a:endParaRPr kumimoji="1" lang="zh-CN" altLang="en-US" sz="1400" dirty="0">
              <a:solidFill>
                <a:srgbClr val="31368D"/>
              </a:solidFill>
              <a:latin typeface="微软雅黑" panose="020B0503020204020204" pitchFamily="34" charset="-122"/>
              <a:ea typeface="微软雅黑" panose="020B0503020204020204" pitchFamily="34" charset="-122"/>
            </a:endParaRPr>
          </a:p>
          <a:p>
            <a:pPr marL="215900" lvl="1" indent="-215900" algn="l" fontAlgn="base">
              <a:lnSpc>
                <a:spcPct val="120000"/>
              </a:lnSpc>
              <a:spcBef>
                <a:spcPts val="600"/>
              </a:spcBef>
              <a:spcAft>
                <a:spcPts val="600"/>
              </a:spcAft>
              <a:buClrTx/>
              <a:buSzTx/>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通过讲好品牌故事，</a:t>
            </a:r>
            <a:r>
              <a:rPr kumimoji="1" lang="zh-CN" altLang="en-US" sz="1400" dirty="0">
                <a:solidFill>
                  <a:srgbClr val="31368D"/>
                </a:solidFill>
                <a:latin typeface="微软雅黑" panose="020B0503020204020204" pitchFamily="34" charset="-122"/>
                <a:ea typeface="微软雅黑" panose="020B0503020204020204" pitchFamily="34" charset="-122"/>
              </a:rPr>
              <a:t>促进六和的筹款能力</a:t>
            </a:r>
            <a:endParaRPr kumimoji="1" lang="zh-CN" altLang="en-US" sz="1400" dirty="0">
              <a:solidFill>
                <a:srgbClr val="31368D"/>
              </a:solidFill>
              <a:latin typeface="微软雅黑" panose="020B0503020204020204" pitchFamily="34" charset="-122"/>
              <a:ea typeface="微软雅黑" panose="020B0503020204020204" pitchFamily="34" charset="-122"/>
            </a:endParaRPr>
          </a:p>
          <a:p>
            <a:pPr marL="215900" lvl="1" indent="-215900" algn="l" fontAlgn="base">
              <a:lnSpc>
                <a:spcPct val="120000"/>
              </a:lnSpc>
              <a:spcBef>
                <a:spcPts val="600"/>
              </a:spcBef>
              <a:spcAft>
                <a:spcPts val="600"/>
              </a:spcAft>
              <a:buClrTx/>
              <a:buSzTx/>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通过梳理现有项目，进一步明确六和现有的机构战略目标，提升团队内部的战略共识和团队凝聚力</a:t>
            </a:r>
            <a:r>
              <a:rPr kumimoji="1" lang="en-US" altLang="zh-CN" sz="1400" dirty="0">
                <a:solidFill>
                  <a:srgbClr val="31368D"/>
                </a:solidFill>
                <a:latin typeface="微软雅黑" panose="020B0503020204020204" pitchFamily="34" charset="-122"/>
                <a:ea typeface="微软雅黑" panose="020B0503020204020204" pitchFamily="34" charset="-122"/>
              </a:rPr>
              <a:t>*</a:t>
            </a:r>
            <a:endParaRPr kumimoji="1" lang="zh-CN" altLang="en-US" sz="1400" dirty="0">
              <a:solidFill>
                <a:srgbClr val="31368D"/>
              </a:solidFill>
              <a:latin typeface="微软雅黑" panose="020B0503020204020204" pitchFamily="34" charset="-122"/>
              <a:ea typeface="微软雅黑" panose="020B0503020204020204" pitchFamily="34" charset="-122"/>
            </a:endParaRPr>
          </a:p>
        </p:txBody>
      </p:sp>
      <p:grpSp>
        <p:nvGrpSpPr>
          <p:cNvPr id="9" name="群組 33"/>
          <p:cNvGrpSpPr/>
          <p:nvPr/>
        </p:nvGrpSpPr>
        <p:grpSpPr>
          <a:xfrm>
            <a:off x="702661" y="1371149"/>
            <a:ext cx="2777044" cy="547581"/>
            <a:chOff x="769611" y="1339700"/>
            <a:chExt cx="2412595" cy="501882"/>
          </a:xfrm>
          <a:solidFill>
            <a:srgbClr val="3B3F92"/>
          </a:solidFill>
        </p:grpSpPr>
        <p:sp>
          <p:nvSpPr>
            <p:cNvPr id="10" name="圓角化對角線角落矩形 32"/>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1" name="文字方塊 31"/>
            <p:cNvSpPr txBox="1"/>
            <p:nvPr/>
          </p:nvSpPr>
          <p:spPr>
            <a:xfrm>
              <a:off x="1450051" y="1407281"/>
              <a:ext cx="1051715" cy="366718"/>
            </a:xfrm>
            <a:prstGeom prst="rect">
              <a:avLst/>
            </a:prstGeom>
            <a:grpFill/>
          </p:spPr>
          <p:txBody>
            <a:bodyPr wrap="none" rtlCol="0">
              <a:spAutoFit/>
            </a:bodyPr>
            <a:lstStyle/>
            <a:p>
              <a:pPr algn="ctr"/>
              <a:r>
                <a:rPr kumimoji="1" lang="zh-HK" altLang="en-US" sz="2000" b="1" dirty="0">
                  <a:solidFill>
                    <a:schemeClr val="bg1"/>
                  </a:solidFill>
                  <a:latin typeface="微软雅黑" panose="020B0503020204020204" pitchFamily="34" charset="-122"/>
                  <a:ea typeface="微软雅黑" panose="020B0503020204020204" pitchFamily="34" charset="-122"/>
                </a:rPr>
                <a:t>项目目标</a:t>
              </a:r>
              <a:endParaRPr kumimoji="1"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群組 34"/>
          <p:cNvGrpSpPr/>
          <p:nvPr/>
        </p:nvGrpSpPr>
        <p:grpSpPr>
          <a:xfrm>
            <a:off x="4906968" y="1352099"/>
            <a:ext cx="2777044" cy="547581"/>
            <a:chOff x="769611" y="1339700"/>
            <a:chExt cx="2412595" cy="501882"/>
          </a:xfrm>
          <a:solidFill>
            <a:srgbClr val="3B3F92"/>
          </a:solidFill>
        </p:grpSpPr>
        <p:sp>
          <p:nvSpPr>
            <p:cNvPr id="13" name="圓角化對角線角落矩形 35"/>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4" name="文字方塊 36"/>
            <p:cNvSpPr txBox="1"/>
            <p:nvPr/>
          </p:nvSpPr>
          <p:spPr>
            <a:xfrm>
              <a:off x="1227231" y="1407281"/>
              <a:ext cx="1497357" cy="366718"/>
            </a:xfrm>
            <a:prstGeom prst="rect">
              <a:avLst/>
            </a:prstGeom>
            <a:grpFill/>
          </p:spPr>
          <p:txBody>
            <a:bodyPr wrap="none" rtlCol="0">
              <a:spAutoFit/>
            </a:bodyPr>
            <a:lstStyle/>
            <a:p>
              <a:pPr algn="ctr"/>
              <a:r>
                <a:rPr kumimoji="1" lang="zh-HK" altLang="en-US" sz="2000" b="1" dirty="0">
                  <a:solidFill>
                    <a:schemeClr val="bg1"/>
                  </a:solidFill>
                  <a:latin typeface="微软雅黑" panose="020B0503020204020204" pitchFamily="34" charset="-122"/>
                  <a:ea typeface="微软雅黑" panose="020B0503020204020204" pitchFamily="34" charset="-122"/>
                </a:rPr>
                <a:t>解决具体问题</a:t>
              </a:r>
              <a:endParaRPr kumimoji="1"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5" name="群組 37"/>
          <p:cNvGrpSpPr/>
          <p:nvPr/>
        </p:nvGrpSpPr>
        <p:grpSpPr>
          <a:xfrm>
            <a:off x="8813445" y="1371149"/>
            <a:ext cx="2777044" cy="547581"/>
            <a:chOff x="769611" y="1339700"/>
            <a:chExt cx="2412595" cy="501882"/>
          </a:xfrm>
          <a:solidFill>
            <a:srgbClr val="3B3F92"/>
          </a:solidFill>
        </p:grpSpPr>
        <p:sp>
          <p:nvSpPr>
            <p:cNvPr id="16" name="圓角化對角線角落矩形 38"/>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17" name="文字方塊 39"/>
            <p:cNvSpPr txBox="1"/>
            <p:nvPr/>
          </p:nvSpPr>
          <p:spPr>
            <a:xfrm>
              <a:off x="1227231" y="1407281"/>
              <a:ext cx="1497357" cy="366718"/>
            </a:xfrm>
            <a:prstGeom prst="rect">
              <a:avLst/>
            </a:prstGeom>
            <a:grpFill/>
          </p:spPr>
          <p:txBody>
            <a:bodyPr wrap="none" rtlCol="0">
              <a:spAutoFit/>
            </a:bodyP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最终价值体现</a:t>
              </a:r>
              <a:endParaRPr kumimoji="1"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1" name="群組 81"/>
          <p:cNvGrpSpPr/>
          <p:nvPr/>
        </p:nvGrpSpPr>
        <p:grpSpPr>
          <a:xfrm>
            <a:off x="4055578" y="1452004"/>
            <a:ext cx="385871" cy="385871"/>
            <a:chOff x="4887500" y="3733263"/>
            <a:chExt cx="646331" cy="646331"/>
          </a:xfrm>
        </p:grpSpPr>
        <p:sp>
          <p:nvSpPr>
            <p:cNvPr id="22"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3"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群組 84"/>
          <p:cNvGrpSpPr/>
          <p:nvPr/>
        </p:nvGrpSpPr>
        <p:grpSpPr>
          <a:xfrm>
            <a:off x="8150408" y="1452004"/>
            <a:ext cx="385871" cy="385871"/>
            <a:chOff x="4887500" y="3733263"/>
            <a:chExt cx="646331" cy="646331"/>
          </a:xfrm>
        </p:grpSpPr>
        <p:sp>
          <p:nvSpPr>
            <p:cNvPr id="25" name="橢圓 85"/>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sp>
          <p:nvSpPr>
            <p:cNvPr id="26"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ïŝḻídê"/>
          <p:cNvCxnSpPr/>
          <p:nvPr/>
        </p:nvCxnSpPr>
        <p:spPr>
          <a:xfrm flipV="1">
            <a:off x="4248513" y="1948940"/>
            <a:ext cx="0" cy="4104000"/>
          </a:xfrm>
          <a:prstGeom prst="line">
            <a:avLst/>
          </a:prstGeom>
          <a:ln w="12700"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7" name="ïŝḻídê"/>
          <p:cNvCxnSpPr/>
          <p:nvPr/>
        </p:nvCxnSpPr>
        <p:spPr>
          <a:xfrm flipV="1">
            <a:off x="8363311" y="1918730"/>
            <a:ext cx="0" cy="4104000"/>
          </a:xfrm>
          <a:prstGeom prst="line">
            <a:avLst/>
          </a:prstGeom>
          <a:ln w="12700"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473278" y="3647729"/>
            <a:ext cx="410690"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2</a:t>
            </a:r>
            <a:endParaRPr kumimoji="1" lang="zh-HK" altLang="en-US" sz="4000" b="1" dirty="0">
              <a:solidFill>
                <a:srgbClr val="31368D"/>
              </a:solidFill>
              <a:latin typeface="Agency FB" panose="020B0503020202020204" pitchFamily="34" charset="0"/>
            </a:endParaRPr>
          </a:p>
        </p:txBody>
      </p:sp>
      <p:sp>
        <p:nvSpPr>
          <p:cNvPr id="56" name="矩形 55"/>
          <p:cNvSpPr/>
          <p:nvPr/>
        </p:nvSpPr>
        <p:spPr>
          <a:xfrm>
            <a:off x="4473549" y="4872853"/>
            <a:ext cx="420308"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3</a:t>
            </a:r>
            <a:endParaRPr kumimoji="1" lang="zh-HK" altLang="en-US" sz="4000" b="1" dirty="0">
              <a:solidFill>
                <a:srgbClr val="31368D"/>
              </a:solidFill>
              <a:latin typeface="Agency FB" panose="020B0503020202020204" pitchFamily="34" charset="0"/>
            </a:endParaRPr>
          </a:p>
        </p:txBody>
      </p:sp>
      <p:sp>
        <p:nvSpPr>
          <p:cNvPr id="48" name="矩形 47"/>
          <p:cNvSpPr/>
          <p:nvPr/>
        </p:nvSpPr>
        <p:spPr>
          <a:xfrm>
            <a:off x="4908742" y="2617292"/>
            <a:ext cx="3221232" cy="953135"/>
          </a:xfrm>
          <a:prstGeom prst="rect">
            <a:avLst/>
          </a:prstGeom>
        </p:spPr>
        <p:txBody>
          <a:bodyPr wrap="square">
            <a:spAutoFit/>
          </a:bodyPr>
          <a:lstStyle/>
          <a:p>
            <a:pPr marL="0" lvl="1" fontAlgn="base">
              <a:spcBef>
                <a:spcPct val="0"/>
              </a:spcBef>
              <a:spcAft>
                <a:spcPct val="0"/>
              </a:spcAft>
              <a:defRPr/>
            </a:pPr>
            <a:r>
              <a:rPr kumimoji="1" lang="zh-CN" altLang="en-US" sz="1400" dirty="0">
                <a:solidFill>
                  <a:srgbClr val="31368D"/>
                </a:solidFill>
                <a:latin typeface="微软雅黑" panose="020B0503020204020204" pitchFamily="34" charset="-122"/>
                <a:ea typeface="微软雅黑" panose="020B0503020204020204" pitchFamily="34" charset="-122"/>
              </a:rPr>
              <a:t>基于六和现状而进一步明确的具体传播目标，通过对六和历史项目的理解与挖掘，构建有影响力的品牌故事与宣传</a:t>
            </a:r>
            <a:r>
              <a:rPr kumimoji="1" lang="zh-CN" altLang="en-US" sz="1400" dirty="0">
                <a:solidFill>
                  <a:srgbClr val="31368D"/>
                </a:solidFill>
                <a:latin typeface="微软雅黑" panose="020B0503020204020204" pitchFamily="34" charset="-122"/>
                <a:ea typeface="微软雅黑" panose="020B0503020204020204" pitchFamily="34" charset="-122"/>
              </a:rPr>
              <a:t>物料</a:t>
            </a:r>
            <a:endParaRPr kumimoji="1" lang="zh-CN" altLang="en-US" sz="1400" dirty="0">
              <a:solidFill>
                <a:srgbClr val="31368D"/>
              </a:solidFill>
              <a:latin typeface="微软雅黑" panose="020B0503020204020204" pitchFamily="34" charset="-122"/>
              <a:ea typeface="微软雅黑" panose="020B0503020204020204" pitchFamily="34" charset="-122"/>
            </a:endParaRPr>
          </a:p>
        </p:txBody>
      </p:sp>
      <p:sp>
        <p:nvSpPr>
          <p:cNvPr id="54" name="矩形 53"/>
          <p:cNvSpPr/>
          <p:nvPr/>
        </p:nvSpPr>
        <p:spPr>
          <a:xfrm>
            <a:off x="4526177" y="2201624"/>
            <a:ext cx="304892" cy="707886"/>
          </a:xfrm>
          <a:prstGeom prst="rect">
            <a:avLst/>
          </a:prstGeom>
        </p:spPr>
        <p:txBody>
          <a:bodyPr wrap="none">
            <a:spAutoFit/>
          </a:bodyPr>
          <a:lstStyle/>
          <a:p>
            <a:pPr algn="just"/>
            <a:r>
              <a:rPr kumimoji="1" lang="en-US" altLang="zh-CN" sz="4000" b="1" dirty="0">
                <a:solidFill>
                  <a:srgbClr val="31368D"/>
                </a:solidFill>
                <a:latin typeface="Agency FB" panose="020B0503020202020204" pitchFamily="34" charset="0"/>
              </a:rPr>
              <a:t>1</a:t>
            </a:r>
            <a:endParaRPr kumimoji="1" lang="zh-HK" altLang="en-US" sz="4000" b="1" dirty="0">
              <a:solidFill>
                <a:srgbClr val="31368D"/>
              </a:solidFill>
              <a:latin typeface="Agency FB" panose="020B0503020202020204" pitchFamily="34" charset="0"/>
            </a:endParaRPr>
          </a:p>
        </p:txBody>
      </p:sp>
      <p:sp>
        <p:nvSpPr>
          <p:cNvPr id="5" name="文本框 4"/>
          <p:cNvSpPr txBox="1"/>
          <p:nvPr/>
        </p:nvSpPr>
        <p:spPr>
          <a:xfrm>
            <a:off x="4894780" y="2201624"/>
            <a:ext cx="3474023" cy="368300"/>
          </a:xfrm>
          <a:prstGeom prst="rect">
            <a:avLst/>
          </a:prstGeom>
          <a:noFill/>
        </p:spPr>
        <p:txBody>
          <a:bodyPr wrap="square">
            <a:spAutoFit/>
          </a:bodyPr>
          <a:lstStyle/>
          <a:p>
            <a:pPr marL="0" lvl="1" fontAlgn="base">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sym typeface="+mn-ea"/>
              </a:rPr>
              <a:t>产出符合传播目标的</a:t>
            </a:r>
            <a:r>
              <a:rPr kumimoji="1" lang="zh-CN" altLang="en-US" b="1" dirty="0">
                <a:solidFill>
                  <a:srgbClr val="31368D"/>
                </a:solidFill>
                <a:latin typeface="微软雅黑" panose="020B0503020204020204" pitchFamily="34" charset="-122"/>
                <a:ea typeface="微软雅黑" panose="020B0503020204020204" pitchFamily="34" charset="-122"/>
                <a:sym typeface="+mn-ea"/>
              </a:rPr>
              <a:t>品牌内容</a:t>
            </a:r>
            <a:endParaRPr kumimoji="1" lang="zh-CN" altLang="en-US" b="1" dirty="0">
              <a:solidFill>
                <a:srgbClr val="31368D"/>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8786381" y="2628221"/>
            <a:ext cx="3001855" cy="846001"/>
          </a:xfrm>
          <a:prstGeom prst="rect">
            <a:avLst/>
          </a:prstGeom>
          <a:noFill/>
        </p:spPr>
        <p:txBody>
          <a:bodyPr wrap="square">
            <a:spAutoFit/>
          </a:bodyPr>
          <a:lstStyle/>
          <a:p>
            <a:pPr marL="215900" lvl="1" indent="-215900" algn="l" fontAlgn="base">
              <a:lnSpc>
                <a:spcPct val="120000"/>
              </a:lnSpc>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明确六和公益想沉淀的品牌文化内核与宣导内容</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215900" lvl="1" indent="-215900" algn="l" fontAlgn="base">
              <a:lnSpc>
                <a:spcPct val="120000"/>
              </a:lnSpc>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输出机构品牌传播的特征属性</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9180871" y="2186235"/>
            <a:ext cx="2212871" cy="369332"/>
          </a:xfrm>
          <a:prstGeom prst="rect">
            <a:avLst/>
          </a:prstGeom>
          <a:noFill/>
        </p:spPr>
        <p:txBody>
          <a:bodyPr wrap="square">
            <a:spAutoFit/>
          </a:bodyPr>
          <a:lstStyle/>
          <a:p>
            <a:pPr marL="0" lvl="1" fontAlgn="base">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rPr>
              <a:t>明确品牌理念（</a:t>
            </a:r>
            <a:r>
              <a:rPr kumimoji="1" lang="en-US" altLang="zh-CN" b="1" dirty="0">
                <a:solidFill>
                  <a:srgbClr val="31368D"/>
                </a:solidFill>
                <a:latin typeface="微软雅黑" panose="020B0503020204020204" pitchFamily="34" charset="-122"/>
                <a:ea typeface="微软雅黑" panose="020B0503020204020204" pitchFamily="34" charset="-122"/>
              </a:rPr>
              <a:t>MI</a:t>
            </a:r>
            <a:r>
              <a:rPr kumimoji="1" lang="zh-CN" altLang="en-US" b="1" dirty="0">
                <a:solidFill>
                  <a:srgbClr val="31368D"/>
                </a:solidFill>
                <a:latin typeface="微软雅黑" panose="020B0503020204020204" pitchFamily="34" charset="-122"/>
                <a:ea typeface="微软雅黑" panose="020B0503020204020204" pitchFamily="34" charset="-122"/>
              </a:rPr>
              <a:t>）</a:t>
            </a:r>
            <a:endParaRPr kumimoji="1" lang="en-US" altLang="zh-CN" b="1" dirty="0">
              <a:solidFill>
                <a:srgbClr val="31368D"/>
              </a:solidFill>
              <a:latin typeface="微软雅黑" panose="020B0503020204020204" pitchFamily="34" charset="-122"/>
              <a:ea typeface="微软雅黑" panose="020B0503020204020204" pitchFamily="34" charset="-122"/>
            </a:endParaRPr>
          </a:p>
        </p:txBody>
      </p:sp>
      <p:sp>
        <p:nvSpPr>
          <p:cNvPr id="20" name="矩形 19"/>
          <p:cNvSpPr/>
          <p:nvPr/>
        </p:nvSpPr>
        <p:spPr>
          <a:xfrm>
            <a:off x="4897930" y="4013232"/>
            <a:ext cx="3221232" cy="953135"/>
          </a:xfrm>
          <a:prstGeom prst="rect">
            <a:avLst/>
          </a:prstGeom>
        </p:spPr>
        <p:txBody>
          <a:bodyPr wrap="square">
            <a:spAutoFit/>
          </a:bodyPr>
          <a:lstStyle/>
          <a:p>
            <a:pPr marL="0" lvl="1" fontAlgn="base">
              <a:spcBef>
                <a:spcPct val="0"/>
              </a:spcBef>
              <a:spcAft>
                <a:spcPct val="0"/>
              </a:spcAft>
              <a:defRPr/>
            </a:pPr>
            <a:r>
              <a:rPr kumimoji="1" lang="zh-CN" altLang="en-US" sz="1400" dirty="0">
                <a:solidFill>
                  <a:srgbClr val="31368D"/>
                </a:solidFill>
                <a:latin typeface="微软雅黑" panose="020B0503020204020204" pitchFamily="34" charset="-122"/>
                <a:ea typeface="微软雅黑" panose="020B0503020204020204" pitchFamily="34" charset="-122"/>
              </a:rPr>
              <a:t>通过内部访谈与外部访谈，加上对同类同行的横向对比，进一步明确六和在行业内的核心差异，进而成为独特的品牌</a:t>
            </a:r>
            <a:r>
              <a:rPr kumimoji="1" lang="zh-CN" altLang="en-US" sz="1400" dirty="0">
                <a:solidFill>
                  <a:srgbClr val="31368D"/>
                </a:solidFill>
                <a:latin typeface="微软雅黑" panose="020B0503020204020204" pitchFamily="34" charset="-122"/>
                <a:ea typeface="微软雅黑" panose="020B0503020204020204" pitchFamily="34" charset="-122"/>
              </a:rPr>
              <a:t>特征</a:t>
            </a:r>
            <a:endParaRPr kumimoji="1" lang="zh-CN" altLang="en-US" sz="1400" dirty="0">
              <a:solidFill>
                <a:srgbClr val="31368D"/>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883968" y="3647729"/>
            <a:ext cx="3474023" cy="368300"/>
          </a:xfrm>
          <a:prstGeom prst="rect">
            <a:avLst/>
          </a:prstGeom>
          <a:noFill/>
        </p:spPr>
        <p:txBody>
          <a:bodyPr wrap="square">
            <a:spAutoFit/>
          </a:bodyPr>
          <a:lstStyle/>
          <a:p>
            <a:pPr marL="0" lvl="1" fontAlgn="base">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sym typeface="+mn-ea"/>
              </a:rPr>
              <a:t>明确品牌差异性</a:t>
            </a:r>
            <a:endParaRPr kumimoji="1" lang="zh-CN" altLang="en-US" sz="1800" b="1" dirty="0">
              <a:solidFill>
                <a:srgbClr val="31368D"/>
              </a:solidFill>
              <a:latin typeface="微软雅黑" panose="020B0503020204020204" pitchFamily="34" charset="-122"/>
              <a:ea typeface="微软雅黑" panose="020B0503020204020204" pitchFamily="34" charset="-122"/>
            </a:endParaRPr>
          </a:p>
        </p:txBody>
      </p:sp>
      <p:sp>
        <p:nvSpPr>
          <p:cNvPr id="28" name="矩形 27"/>
          <p:cNvSpPr/>
          <p:nvPr/>
        </p:nvSpPr>
        <p:spPr>
          <a:xfrm>
            <a:off x="4892073" y="5442188"/>
            <a:ext cx="3221232" cy="953135"/>
          </a:xfrm>
          <a:prstGeom prst="rect">
            <a:avLst/>
          </a:prstGeom>
        </p:spPr>
        <p:txBody>
          <a:bodyPr wrap="square">
            <a:spAutoFit/>
          </a:bodyPr>
          <a:lstStyle/>
          <a:p>
            <a:pPr marL="0" lvl="1" fontAlgn="base">
              <a:spcBef>
                <a:spcPct val="0"/>
              </a:spcBef>
              <a:spcAft>
                <a:spcPct val="0"/>
              </a:spcAft>
              <a:defRPr/>
            </a:pPr>
            <a:r>
              <a:rPr kumimoji="1" lang="zh-CN" altLang="en-US" sz="1400" dirty="0">
                <a:solidFill>
                  <a:srgbClr val="31368D"/>
                </a:solidFill>
                <a:latin typeface="微软雅黑" panose="020B0503020204020204" pitchFamily="34" charset="-122"/>
                <a:ea typeface="微软雅黑" panose="020B0503020204020204" pitchFamily="34" charset="-122"/>
                <a:sym typeface="+mn-ea"/>
              </a:rPr>
              <a:t>结合六和的品牌特征与阶段传播目标，</a:t>
            </a:r>
            <a:r>
              <a:rPr kumimoji="1" lang="zh-CN" altLang="en-US" sz="1400" dirty="0">
                <a:solidFill>
                  <a:srgbClr val="31368D"/>
                </a:solidFill>
                <a:latin typeface="微软雅黑" panose="020B0503020204020204" pitchFamily="34" charset="-122"/>
                <a:ea typeface="微软雅黑" panose="020B0503020204020204" pitchFamily="34" charset="-122"/>
              </a:rPr>
              <a:t>在对品牌宣传物料构建过程的梳理和总结的基础上，为后续六和品牌自主运营提供策略</a:t>
            </a:r>
            <a:r>
              <a:rPr kumimoji="1" lang="zh-CN" altLang="en-US" sz="1400" dirty="0">
                <a:solidFill>
                  <a:srgbClr val="31368D"/>
                </a:solidFill>
                <a:latin typeface="微软雅黑" panose="020B0503020204020204" pitchFamily="34" charset="-122"/>
                <a:ea typeface="微软雅黑" panose="020B0503020204020204" pitchFamily="34" charset="-122"/>
              </a:rPr>
              <a:t>指导</a:t>
            </a:r>
            <a:endParaRPr kumimoji="1" lang="zh-CN" altLang="en-US" sz="1400" dirty="0">
              <a:solidFill>
                <a:srgbClr val="31368D"/>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878111" y="5026520"/>
            <a:ext cx="3474023" cy="368300"/>
          </a:xfrm>
          <a:prstGeom prst="rect">
            <a:avLst/>
          </a:prstGeom>
          <a:noFill/>
        </p:spPr>
        <p:txBody>
          <a:bodyPr wrap="square">
            <a:spAutoFit/>
          </a:bodyPr>
          <a:lstStyle/>
          <a:p>
            <a:pPr marL="0" lvl="1" fontAlgn="base">
              <a:spcBef>
                <a:spcPct val="0"/>
              </a:spcBef>
              <a:spcAft>
                <a:spcPct val="0"/>
              </a:spcAft>
              <a:defRPr/>
            </a:pPr>
            <a:r>
              <a:rPr kumimoji="1" lang="zh-CN" altLang="en-US" sz="1800" b="1" dirty="0">
                <a:solidFill>
                  <a:srgbClr val="31368D"/>
                </a:solidFill>
                <a:latin typeface="微软雅黑" panose="020B0503020204020204" pitchFamily="34" charset="-122"/>
                <a:ea typeface="微软雅黑" panose="020B0503020204020204" pitchFamily="34" charset="-122"/>
                <a:sym typeface="+mn-ea"/>
              </a:rPr>
              <a:t>部署面向筹款的</a:t>
            </a:r>
            <a:r>
              <a:rPr kumimoji="1" lang="zh-CN" altLang="en-US" sz="1800" b="1" dirty="0">
                <a:solidFill>
                  <a:srgbClr val="31368D"/>
                </a:solidFill>
                <a:latin typeface="微软雅黑" panose="020B0503020204020204" pitchFamily="34" charset="-122"/>
                <a:ea typeface="微软雅黑" panose="020B0503020204020204" pitchFamily="34" charset="-122"/>
                <a:sym typeface="+mn-ea"/>
              </a:rPr>
              <a:t>传播执行</a:t>
            </a:r>
            <a:r>
              <a:rPr kumimoji="1" lang="zh-CN" altLang="en-US" sz="1800" b="1" dirty="0">
                <a:solidFill>
                  <a:srgbClr val="31368D"/>
                </a:solidFill>
                <a:latin typeface="微软雅黑" panose="020B0503020204020204" pitchFamily="34" charset="-122"/>
                <a:ea typeface="微软雅黑" panose="020B0503020204020204" pitchFamily="34" charset="-122"/>
                <a:sym typeface="+mn-ea"/>
              </a:rPr>
              <a:t>策略</a:t>
            </a:r>
            <a:endParaRPr kumimoji="1" lang="zh-CN" altLang="en-US" sz="1800" b="1" dirty="0">
              <a:solidFill>
                <a:srgbClr val="31368D"/>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9180871" y="3635881"/>
            <a:ext cx="2212871" cy="369332"/>
          </a:xfrm>
          <a:prstGeom prst="rect">
            <a:avLst/>
          </a:prstGeom>
          <a:noFill/>
        </p:spPr>
        <p:txBody>
          <a:bodyPr wrap="square">
            <a:spAutoFit/>
          </a:bodyPr>
          <a:lstStyle/>
          <a:p>
            <a:pPr marL="0" lvl="1" fontAlgn="base">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rPr>
              <a:t>推动品牌价值提升</a:t>
            </a:r>
            <a:endParaRPr kumimoji="1" lang="zh-CN" altLang="en-US" b="1" dirty="0">
              <a:solidFill>
                <a:srgbClr val="31368D"/>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8786381" y="4063397"/>
            <a:ext cx="3001855" cy="1104533"/>
          </a:xfrm>
          <a:prstGeom prst="rect">
            <a:avLst/>
          </a:prstGeom>
          <a:noFill/>
        </p:spPr>
        <p:txBody>
          <a:bodyPr wrap="square">
            <a:spAutoFit/>
          </a:bodyPr>
          <a:lstStyle/>
          <a:p>
            <a:pPr marL="215900" lvl="1" indent="-215900" algn="l" fontAlgn="base">
              <a:lnSpc>
                <a:spcPct val="120000"/>
              </a:lnSpc>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通过多渠道、多平台、持续性的传播输出，扩大品牌影响力</a:t>
            </a:r>
            <a:endParaRPr kumimoji="1" lang="en-US" altLang="zh-CN" sz="1400" dirty="0">
              <a:solidFill>
                <a:srgbClr val="31368D"/>
              </a:solidFill>
              <a:latin typeface="微软雅黑" panose="020B0503020204020204" pitchFamily="34" charset="-122"/>
              <a:ea typeface="微软雅黑" panose="020B0503020204020204" pitchFamily="34" charset="-122"/>
            </a:endParaRPr>
          </a:p>
          <a:p>
            <a:pPr marL="215900" lvl="1" indent="-215900" algn="l" fontAlgn="base">
              <a:lnSpc>
                <a:spcPct val="120000"/>
              </a:lnSpc>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通过高频高质量的品牌曝光增加品牌话语权，拓展筹款渠道</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180871" y="5355183"/>
            <a:ext cx="2212871" cy="369332"/>
          </a:xfrm>
          <a:prstGeom prst="rect">
            <a:avLst/>
          </a:prstGeom>
          <a:noFill/>
        </p:spPr>
        <p:txBody>
          <a:bodyPr wrap="square">
            <a:spAutoFit/>
          </a:bodyPr>
          <a:lstStyle/>
          <a:p>
            <a:pPr marL="0" lvl="1" fontAlgn="base">
              <a:spcBef>
                <a:spcPct val="0"/>
              </a:spcBef>
              <a:spcAft>
                <a:spcPct val="0"/>
              </a:spcAft>
              <a:defRPr/>
            </a:pPr>
            <a:r>
              <a:rPr kumimoji="1" lang="zh-CN" altLang="en-US" b="1" dirty="0">
                <a:solidFill>
                  <a:srgbClr val="31368D"/>
                </a:solidFill>
                <a:latin typeface="微软雅黑" panose="020B0503020204020204" pitchFamily="34" charset="-122"/>
                <a:ea typeface="微软雅黑" panose="020B0503020204020204" pitchFamily="34" charset="-122"/>
              </a:rPr>
              <a:t>提升团队专业能力</a:t>
            </a:r>
            <a:endParaRPr kumimoji="1" lang="zh-CN" altLang="en-US" b="1" dirty="0">
              <a:solidFill>
                <a:srgbClr val="31368D"/>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813445" y="5728198"/>
            <a:ext cx="3001855" cy="846001"/>
          </a:xfrm>
          <a:prstGeom prst="rect">
            <a:avLst/>
          </a:prstGeom>
          <a:noFill/>
        </p:spPr>
        <p:txBody>
          <a:bodyPr wrap="square">
            <a:spAutoFit/>
          </a:bodyPr>
          <a:lstStyle/>
          <a:p>
            <a:pPr marL="215900" lvl="1" indent="-215900" algn="l" fontAlgn="base">
              <a:lnSpc>
                <a:spcPct val="120000"/>
              </a:lnSpc>
              <a:spcAft>
                <a:spcPct val="0"/>
              </a:spcAft>
              <a:buFont typeface="Wingdings" panose="05000000000000000000" charset="0"/>
              <a:buChar char=""/>
              <a:defRPr/>
            </a:pPr>
            <a:r>
              <a:rPr kumimoji="1" lang="zh-CN" altLang="en-US" sz="1400" dirty="0">
                <a:solidFill>
                  <a:srgbClr val="31368D"/>
                </a:solidFill>
                <a:latin typeface="微软雅黑" panose="020B0503020204020204" pitchFamily="34" charset="-122"/>
                <a:ea typeface="微软雅黑" panose="020B0503020204020204" pitchFamily="34" charset="-122"/>
              </a:rPr>
              <a:t>通过方法论的学习和应用使得团队内部能培养一批有传播专业素养的人才</a:t>
            </a:r>
            <a:endParaRPr kumimoji="1" lang="en-US" altLang="zh-CN" sz="1400" dirty="0">
              <a:solidFill>
                <a:srgbClr val="31368D"/>
              </a:solidFill>
              <a:latin typeface="微软雅黑" panose="020B0503020204020204" pitchFamily="34" charset="-122"/>
              <a:ea typeface="微软雅黑" panose="020B0503020204020204" pitchFamily="34" charset="-122"/>
            </a:endParaRPr>
          </a:p>
        </p:txBody>
      </p:sp>
      <p:sp>
        <p:nvSpPr>
          <p:cNvPr id="41" name="TextBox 2"/>
          <p:cNvSpPr txBox="1"/>
          <p:nvPr>
            <p:custDataLst>
              <p:tags r:id="rId1"/>
            </p:custDataLst>
          </p:nvPr>
        </p:nvSpPr>
        <p:spPr>
          <a:xfrm>
            <a:off x="5466819" y="6611779"/>
            <a:ext cx="6692858" cy="246221"/>
          </a:xfrm>
          <a:prstGeom prst="rect">
            <a:avLst/>
          </a:prstGeom>
          <a:noFill/>
        </p:spPr>
        <p:txBody>
          <a:bodyPr wrap="none" rtlCol="0">
            <a:spAutoFit/>
          </a:bodyPr>
          <a:p>
            <a:pPr>
              <a:buClr>
                <a:srgbClr val="2D97C8"/>
              </a:buClr>
            </a:pPr>
            <a:r>
              <a:rPr lang="en-US" altLang="zh-CN" sz="1000" dirty="0">
                <a:cs typeface="+mn-ea"/>
                <a:sym typeface="+mn-lt"/>
              </a:rPr>
              <a:t>* </a:t>
            </a:r>
            <a:r>
              <a:rPr lang="zh-CN" altLang="en-US" sz="1000" dirty="0">
                <a:cs typeface="+mn-ea"/>
                <a:sym typeface="+mn-lt"/>
              </a:rPr>
              <a:t>最终的交付物可能会有所调整，调整需经过项目团队，</a:t>
            </a:r>
            <a:r>
              <a:rPr lang="en-US" altLang="zh-CN" sz="1000" dirty="0">
                <a:cs typeface="+mn-ea"/>
                <a:sym typeface="+mn-lt"/>
              </a:rPr>
              <a:t>ABC</a:t>
            </a:r>
            <a:r>
              <a:rPr lang="zh-CN" altLang="en-US" sz="1000" dirty="0">
                <a:cs typeface="+mn-ea"/>
                <a:sym typeface="+mn-lt"/>
              </a:rPr>
              <a:t>项目管理团队和六和青少年阅读服务中心三方同意确认</a:t>
            </a:r>
            <a:endParaRPr lang="ca-ES" sz="1000" dirty="0">
              <a:cs typeface="+mn-ea"/>
              <a:sym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6646" y="17481"/>
            <a:ext cx="11263212" cy="1087755"/>
          </a:xfrm>
        </p:spPr>
        <p:txBody>
          <a:bodyPr/>
          <a:lstStyle/>
          <a:p>
            <a:r>
              <a:rPr lang="zh-CN" altLang="en-US" sz="2400" dirty="0">
                <a:latin typeface="+mn-lt"/>
                <a:ea typeface="+mn-ea"/>
                <a:cs typeface="+mn-ea"/>
                <a:sym typeface="+mn-lt"/>
              </a:rPr>
              <a:t>项目实施过程：前期通过与多方深入访谈，在获取传播资料、深入理解六和的传播诉求的同时，寻找六和的品牌差异化；中期整合内容形成品牌故事，后期为组织提供品牌建设层面的战略举措与实施计划建议方案</a:t>
            </a:r>
            <a:endParaRPr lang="zh-CN" altLang="en-US" sz="2400" dirty="0">
              <a:latin typeface="+mn-lt"/>
              <a:ea typeface="+mn-ea"/>
              <a:cs typeface="+mn-ea"/>
              <a:sym typeface="+mn-lt"/>
            </a:endParaRPr>
          </a:p>
        </p:txBody>
      </p:sp>
      <p:grpSp>
        <p:nvGrpSpPr>
          <p:cNvPr id="3" name="群組 33"/>
          <p:cNvGrpSpPr/>
          <p:nvPr/>
        </p:nvGrpSpPr>
        <p:grpSpPr>
          <a:xfrm>
            <a:off x="727756" y="1235819"/>
            <a:ext cx="2744721" cy="547581"/>
            <a:chOff x="769611" y="1339700"/>
            <a:chExt cx="2412595" cy="501882"/>
          </a:xfrm>
          <a:solidFill>
            <a:srgbClr val="3B3F92"/>
          </a:solidFill>
        </p:grpSpPr>
        <p:sp>
          <p:nvSpPr>
            <p:cNvPr id="4" name="圓角化對角線角落矩形 32"/>
            <p:cNvSpPr/>
            <p:nvPr/>
          </p:nvSpPr>
          <p:spPr>
            <a:xfrm>
              <a:off x="769611" y="1339700"/>
              <a:ext cx="2412595"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cs typeface="+mn-ea"/>
                <a:sym typeface="+mn-lt"/>
              </a:endParaRPr>
            </a:p>
          </p:txBody>
        </p:sp>
        <p:sp>
          <p:nvSpPr>
            <p:cNvPr id="5" name="文字方塊 31"/>
            <p:cNvSpPr txBox="1"/>
            <p:nvPr/>
          </p:nvSpPr>
          <p:spPr>
            <a:xfrm>
              <a:off x="936461" y="1413807"/>
              <a:ext cx="2237009" cy="338509"/>
            </a:xfrm>
            <a:prstGeom prst="rect">
              <a:avLst/>
            </a:prstGeom>
            <a:grpFill/>
          </p:spPr>
          <p:txBody>
            <a:bodyPr wrap="square" rtlCol="0">
              <a:spAutoFit/>
            </a:bodyPr>
            <a:lstStyle/>
            <a:p>
              <a:r>
                <a:rPr kumimoji="1" lang="zh-CN" altLang="en-US" b="1" dirty="0">
                  <a:solidFill>
                    <a:schemeClr val="bg1"/>
                  </a:solidFill>
                  <a:cs typeface="+mn-ea"/>
                  <a:sym typeface="+mn-lt"/>
                </a:rPr>
                <a:t>第一阶段：诉求拆解</a:t>
              </a:r>
              <a:endParaRPr kumimoji="1" lang="zh-HK" altLang="en-US" b="1" dirty="0">
                <a:solidFill>
                  <a:schemeClr val="bg1"/>
                </a:solidFill>
                <a:cs typeface="+mn-ea"/>
                <a:sym typeface="+mn-lt"/>
              </a:endParaRPr>
            </a:p>
          </p:txBody>
        </p:sp>
      </p:grpSp>
      <p:grpSp>
        <p:nvGrpSpPr>
          <p:cNvPr id="12" name="群組 81"/>
          <p:cNvGrpSpPr/>
          <p:nvPr/>
        </p:nvGrpSpPr>
        <p:grpSpPr>
          <a:xfrm>
            <a:off x="3988568" y="1324944"/>
            <a:ext cx="385871" cy="385871"/>
            <a:chOff x="4887500" y="3733263"/>
            <a:chExt cx="646331" cy="646331"/>
          </a:xfrm>
        </p:grpSpPr>
        <p:sp>
          <p:nvSpPr>
            <p:cNvPr id="13"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cs typeface="+mn-ea"/>
                <a:sym typeface="+mn-lt"/>
              </a:endParaRPr>
            </a:p>
          </p:txBody>
        </p:sp>
        <p:sp>
          <p:nvSpPr>
            <p:cNvPr id="14"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5" name="iSḷiďè"/>
          <p:cNvSpPr/>
          <p:nvPr/>
        </p:nvSpPr>
        <p:spPr>
          <a:xfrm>
            <a:off x="601664" y="2668475"/>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en-US" altLang="zh-CN" sz="1200" b="1" dirty="0">
                <a:solidFill>
                  <a:srgbClr val="31368D"/>
                </a:solidFill>
                <a:cs typeface="+mn-ea"/>
                <a:sym typeface="+mn-lt"/>
              </a:rPr>
              <a:t>内部访谈</a:t>
            </a:r>
            <a:endParaRPr kumimoji="1" lang="en-US" altLang="zh-CN"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en-US" altLang="zh-CN" sz="1200" dirty="0">
                <a:solidFill>
                  <a:schemeClr val="tx1"/>
                </a:solidFill>
                <a:cs typeface="+mn-ea"/>
                <a:sym typeface="+mn-lt"/>
              </a:rPr>
              <a:t>通过内部相关方访谈，</a:t>
            </a:r>
            <a:r>
              <a:rPr kumimoji="1" lang="zh-CN" altLang="en-US" sz="1200" dirty="0">
                <a:solidFill>
                  <a:schemeClr val="tx1"/>
                </a:solidFill>
                <a:cs typeface="+mn-ea"/>
                <a:sym typeface="+mn-lt"/>
              </a:rPr>
              <a:t>深入理解六和现状，梳理</a:t>
            </a:r>
            <a:r>
              <a:rPr kumimoji="1" lang="en-US" altLang="zh-CN" sz="1200" dirty="0">
                <a:solidFill>
                  <a:schemeClr val="tx1"/>
                </a:solidFill>
                <a:cs typeface="+mn-ea"/>
                <a:sym typeface="+mn-lt"/>
              </a:rPr>
              <a:t>机构</a:t>
            </a:r>
            <a:r>
              <a:rPr kumimoji="1" lang="zh-CN" altLang="en-US" sz="1200" dirty="0">
                <a:solidFill>
                  <a:schemeClr val="tx1"/>
                </a:solidFill>
                <a:cs typeface="+mn-ea"/>
                <a:sym typeface="+mn-lt"/>
              </a:rPr>
              <a:t>历史项目</a:t>
            </a:r>
            <a:r>
              <a:rPr kumimoji="1" lang="en-US" altLang="zh-CN" sz="1200" dirty="0">
                <a:solidFill>
                  <a:schemeClr val="tx1"/>
                </a:solidFill>
                <a:cs typeface="+mn-ea"/>
                <a:sym typeface="+mn-lt"/>
              </a:rPr>
              <a:t>，筛选</a:t>
            </a:r>
            <a:r>
              <a:rPr kumimoji="1" lang="zh-CN" altLang="en-US" sz="1200" dirty="0">
                <a:solidFill>
                  <a:schemeClr val="tx1"/>
                </a:solidFill>
                <a:cs typeface="+mn-ea"/>
                <a:sym typeface="+mn-lt"/>
              </a:rPr>
              <a:t>出</a:t>
            </a:r>
            <a:r>
              <a:rPr kumimoji="1" lang="en-US" altLang="zh-CN" sz="1200" dirty="0">
                <a:solidFill>
                  <a:schemeClr val="tx1"/>
                </a:solidFill>
                <a:cs typeface="+mn-ea"/>
                <a:sym typeface="+mn-lt"/>
              </a:rPr>
              <a:t>内容</a:t>
            </a:r>
            <a:r>
              <a:rPr kumimoji="1" lang="zh-CN" altLang="en-US" sz="1200" dirty="0">
                <a:solidFill>
                  <a:schemeClr val="tx1"/>
                </a:solidFill>
                <a:cs typeface="+mn-ea"/>
                <a:sym typeface="+mn-lt"/>
              </a:rPr>
              <a:t>进行后续的</a:t>
            </a:r>
            <a:r>
              <a:rPr kumimoji="1" lang="zh-CN" altLang="en-US" sz="1200" dirty="0">
                <a:solidFill>
                  <a:schemeClr val="tx1"/>
                </a:solidFill>
                <a:cs typeface="+mn-ea"/>
                <a:sym typeface="+mn-lt"/>
              </a:rPr>
              <a:t>内容挖掘</a:t>
            </a:r>
            <a:endParaRPr kumimoji="1" lang="en-US" altLang="zh-CN" sz="1200" b="1" dirty="0">
              <a:solidFill>
                <a:schemeClr val="tx1"/>
              </a:solidFill>
              <a:cs typeface="+mn-ea"/>
              <a:sym typeface="+mn-lt"/>
            </a:endParaRPr>
          </a:p>
          <a:p>
            <a:pPr marL="228600" indent="-228600">
              <a:lnSpc>
                <a:spcPct val="114000"/>
              </a:lnSpc>
              <a:spcAft>
                <a:spcPts val="300"/>
              </a:spcAft>
              <a:buFont typeface="+mj-ea"/>
              <a:buAutoNum type="circleNumDbPlain" startAt="2"/>
            </a:pPr>
            <a:r>
              <a:rPr kumimoji="1" lang="zh-CN" altLang="en-US" sz="1200" b="1" dirty="0">
                <a:solidFill>
                  <a:srgbClr val="31368D"/>
                </a:solidFill>
                <a:cs typeface="+mn-ea"/>
                <a:sym typeface="+mn-lt"/>
              </a:rPr>
              <a:t>一对一深入访谈（个案</a:t>
            </a:r>
            <a:r>
              <a:rPr kumimoji="1" lang="zh-CN" altLang="en-US" sz="1200" b="1" dirty="0">
                <a:solidFill>
                  <a:srgbClr val="31368D"/>
                </a:solidFill>
                <a:cs typeface="+mn-ea"/>
                <a:sym typeface="+mn-lt"/>
              </a:rPr>
              <a:t>访谈）</a:t>
            </a:r>
            <a:endParaRPr kumimoji="1" lang="zh-CN" altLang="en-US"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en-US" altLang="zh-CN" sz="1200" dirty="0">
                <a:solidFill>
                  <a:schemeClr val="tx1"/>
                </a:solidFill>
                <a:cs typeface="+mn-ea"/>
                <a:sym typeface="+mn-lt"/>
              </a:rPr>
              <a:t>通过一对一深访(家长、合作机构、参与儿童等及案头调研，</a:t>
            </a:r>
            <a:r>
              <a:rPr kumimoji="1" lang="zh-CN" altLang="en-US" sz="1200" dirty="0">
                <a:solidFill>
                  <a:schemeClr val="tx1"/>
                </a:solidFill>
                <a:cs typeface="+mn-ea"/>
                <a:sym typeface="+mn-lt"/>
              </a:rPr>
              <a:t>挖掘凝练出六和项目的核心价值与</a:t>
            </a:r>
            <a:r>
              <a:rPr kumimoji="1" lang="zh-CN" altLang="en-US" sz="1200" dirty="0">
                <a:solidFill>
                  <a:schemeClr val="tx1"/>
                </a:solidFill>
                <a:cs typeface="+mn-ea"/>
                <a:sym typeface="+mn-lt"/>
              </a:rPr>
              <a:t>项目特征</a:t>
            </a:r>
            <a:endParaRPr kumimoji="1" lang="en-US" altLang="zh-CN" sz="1200" dirty="0">
              <a:solidFill>
                <a:schemeClr val="tx1"/>
              </a:solidFill>
              <a:cs typeface="+mn-ea"/>
              <a:sym typeface="+mn-lt"/>
            </a:endParaRPr>
          </a:p>
          <a:p>
            <a:pPr marL="228600" indent="-228600">
              <a:lnSpc>
                <a:spcPct val="114000"/>
              </a:lnSpc>
              <a:spcAft>
                <a:spcPts val="300"/>
              </a:spcAft>
              <a:buFont typeface="+mj-ea"/>
              <a:buAutoNum type="circleNumDbPlain" startAt="3"/>
            </a:pPr>
            <a:r>
              <a:rPr kumimoji="1" lang="zh-CN" altLang="en-US" sz="1200" b="1" dirty="0">
                <a:solidFill>
                  <a:srgbClr val="31368D"/>
                </a:solidFill>
                <a:cs typeface="+mn-ea"/>
                <a:sym typeface="+mn-lt"/>
              </a:rPr>
              <a:t>传播方案策略制定</a:t>
            </a:r>
            <a:endParaRPr kumimoji="1" lang="en-US" altLang="zh-CN"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基于品牌发展诉求，结合外部启发，设计适用于六和的品牌传播方案</a:t>
            </a:r>
            <a:endParaRPr kumimoji="1" lang="en-US" altLang="zh-CN" sz="1200" dirty="0">
              <a:solidFill>
                <a:schemeClr val="tx1"/>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集合资源库储备，基于传播策略筛选内部典型传播素材内容，总结六和的品牌</a:t>
            </a:r>
            <a:r>
              <a:rPr kumimoji="1" lang="zh-CN" altLang="en-US" sz="1200" dirty="0">
                <a:solidFill>
                  <a:schemeClr val="tx1"/>
                </a:solidFill>
                <a:cs typeface="+mn-ea"/>
                <a:sym typeface="+mn-lt"/>
              </a:rPr>
              <a:t>特征</a:t>
            </a:r>
            <a:endParaRPr kumimoji="1" lang="zh-CN" altLang="en-US" sz="1200" dirty="0">
              <a:solidFill>
                <a:schemeClr val="tx1"/>
              </a:solidFill>
              <a:cs typeface="+mn-ea"/>
              <a:sym typeface="+mn-lt"/>
            </a:endParaRPr>
          </a:p>
        </p:txBody>
      </p:sp>
      <p:sp>
        <p:nvSpPr>
          <p:cNvPr id="16" name="iSḷiďè"/>
          <p:cNvSpPr/>
          <p:nvPr/>
        </p:nvSpPr>
        <p:spPr>
          <a:xfrm>
            <a:off x="601664" y="5975426"/>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个案搜集与内容</a:t>
            </a:r>
            <a:r>
              <a:rPr kumimoji="1" lang="zh-CN" altLang="en-US" sz="1200" b="1" dirty="0">
                <a:solidFill>
                  <a:schemeClr val="tx1"/>
                </a:solidFill>
                <a:cs typeface="+mn-ea"/>
                <a:sym typeface="+mn-lt"/>
              </a:rPr>
              <a:t>沉淀</a:t>
            </a:r>
            <a:endParaRPr kumimoji="1" lang="zh-CN" altLang="en-US" sz="1200" b="1" dirty="0">
              <a:solidFill>
                <a:schemeClr val="tx1"/>
              </a:solidFill>
              <a:cs typeface="+mn-ea"/>
              <a:sym typeface="+mn-lt"/>
            </a:endParaRPr>
          </a:p>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传播需求描述及优秀案例分析</a:t>
            </a:r>
            <a:endParaRPr kumimoji="1" lang="en-US" altLang="zh-CN" sz="1200" b="1" dirty="0">
              <a:solidFill>
                <a:schemeClr val="tx1"/>
              </a:solidFill>
              <a:cs typeface="+mn-ea"/>
              <a:sym typeface="+mn-lt"/>
            </a:endParaRPr>
          </a:p>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行业对标报告与品牌差异性</a:t>
            </a:r>
            <a:r>
              <a:rPr kumimoji="1" lang="zh-CN" altLang="en-US" sz="1200" b="1" dirty="0">
                <a:solidFill>
                  <a:schemeClr val="tx1"/>
                </a:solidFill>
                <a:cs typeface="+mn-ea"/>
                <a:sym typeface="+mn-lt"/>
              </a:rPr>
              <a:t>发掘</a:t>
            </a:r>
            <a:endParaRPr kumimoji="1" lang="zh-CN" altLang="en-US" sz="1200" b="1" dirty="0">
              <a:solidFill>
                <a:schemeClr val="tx1"/>
              </a:solidFill>
              <a:cs typeface="+mn-ea"/>
              <a:sym typeface="+mn-lt"/>
            </a:endParaRPr>
          </a:p>
        </p:txBody>
      </p:sp>
      <p:sp>
        <p:nvSpPr>
          <p:cNvPr id="17" name="文本框 16"/>
          <p:cNvSpPr txBox="1"/>
          <p:nvPr/>
        </p:nvSpPr>
        <p:spPr>
          <a:xfrm>
            <a:off x="601789" y="1934222"/>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dirty="0">
                <a:solidFill>
                  <a:schemeClr val="tx1"/>
                </a:solidFill>
                <a:latin typeface="+mn-lt"/>
                <a:cs typeface="+mn-ea"/>
                <a:sym typeface="+mn-lt"/>
              </a:rPr>
              <a:t>通过与多方深入的访谈，在搜集传播物料、理解传播目的同时，探寻鲜明</a:t>
            </a:r>
            <a:r>
              <a:rPr lang="zh-CN" altLang="en-US" sz="1200" dirty="0">
                <a:solidFill>
                  <a:schemeClr val="tx1"/>
                </a:solidFill>
                <a:latin typeface="+mn-lt"/>
                <a:cs typeface="+mn-ea"/>
                <a:sym typeface="+mn-lt"/>
              </a:rPr>
              <a:t>个案，明确六和的品牌</a:t>
            </a:r>
            <a:r>
              <a:rPr lang="zh-CN" altLang="en-US" sz="1200" dirty="0">
                <a:solidFill>
                  <a:schemeClr val="tx1"/>
                </a:solidFill>
                <a:latin typeface="+mn-lt"/>
                <a:cs typeface="+mn-ea"/>
                <a:sym typeface="+mn-lt"/>
              </a:rPr>
              <a:t>特征</a:t>
            </a:r>
            <a:endParaRPr lang="zh-CN" altLang="en-US" sz="1200" dirty="0">
              <a:solidFill>
                <a:schemeClr val="tx1"/>
              </a:solidFill>
              <a:latin typeface="+mn-lt"/>
              <a:cs typeface="+mn-ea"/>
              <a:sym typeface="+mn-lt"/>
            </a:endParaRPr>
          </a:p>
        </p:txBody>
      </p:sp>
      <p:sp>
        <p:nvSpPr>
          <p:cNvPr id="18" name="五邊形 88"/>
          <p:cNvSpPr/>
          <p:nvPr/>
        </p:nvSpPr>
        <p:spPr>
          <a:xfrm rot="5400000">
            <a:off x="-1229467" y="4019175"/>
            <a:ext cx="3095765" cy="385622"/>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cs typeface="+mn-ea"/>
                <a:sym typeface="+mn-lt"/>
              </a:rPr>
              <a:t>工作与方法论</a:t>
            </a:r>
            <a:endParaRPr kumimoji="1" lang="zh-HK" altLang="en-US" sz="1400" b="1" dirty="0">
              <a:solidFill>
                <a:schemeClr val="tx1"/>
              </a:solidFill>
              <a:cs typeface="+mn-ea"/>
              <a:sym typeface="+mn-lt"/>
            </a:endParaRPr>
          </a:p>
        </p:txBody>
      </p:sp>
      <p:sp>
        <p:nvSpPr>
          <p:cNvPr id="19" name="五邊形 88"/>
          <p:cNvSpPr/>
          <p:nvPr/>
        </p:nvSpPr>
        <p:spPr>
          <a:xfrm rot="5400000">
            <a:off x="-13736" y="2068120"/>
            <a:ext cx="664552" cy="385621"/>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cs typeface="+mn-ea"/>
                <a:sym typeface="+mn-lt"/>
              </a:rPr>
              <a:t>目的</a:t>
            </a:r>
            <a:endParaRPr kumimoji="1" lang="zh-HK" altLang="en-US" sz="1400" b="1" dirty="0">
              <a:solidFill>
                <a:schemeClr val="tx1"/>
              </a:solidFill>
              <a:cs typeface="+mn-ea"/>
              <a:sym typeface="+mn-lt"/>
            </a:endParaRPr>
          </a:p>
        </p:txBody>
      </p:sp>
      <p:sp>
        <p:nvSpPr>
          <p:cNvPr id="20" name="五邊形 88"/>
          <p:cNvSpPr/>
          <p:nvPr/>
        </p:nvSpPr>
        <p:spPr>
          <a:xfrm rot="5400000">
            <a:off x="20401" y="6076886"/>
            <a:ext cx="596025" cy="385621"/>
          </a:xfrm>
          <a:prstGeom prst="homePlate">
            <a:avLst>
              <a:gd name="adj" fmla="val 1856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b="1" dirty="0">
                <a:solidFill>
                  <a:schemeClr val="tx1"/>
                </a:solidFill>
                <a:cs typeface="+mn-ea"/>
                <a:sym typeface="+mn-lt"/>
              </a:rPr>
              <a:t>成果</a:t>
            </a:r>
            <a:endParaRPr kumimoji="1" lang="zh-HK" altLang="en-US" sz="1400" b="1" dirty="0">
              <a:solidFill>
                <a:schemeClr val="tx1"/>
              </a:solidFill>
              <a:cs typeface="+mn-ea"/>
              <a:sym typeface="+mn-lt"/>
            </a:endParaRPr>
          </a:p>
        </p:txBody>
      </p:sp>
      <p:grpSp>
        <p:nvGrpSpPr>
          <p:cNvPr id="21" name="群組 33"/>
          <p:cNvGrpSpPr/>
          <p:nvPr/>
        </p:nvGrpSpPr>
        <p:grpSpPr>
          <a:xfrm>
            <a:off x="4745344" y="1244089"/>
            <a:ext cx="2774955" cy="547581"/>
            <a:chOff x="769610" y="1339700"/>
            <a:chExt cx="2637326" cy="501882"/>
          </a:xfrm>
          <a:solidFill>
            <a:srgbClr val="3B3F92"/>
          </a:solidFill>
        </p:grpSpPr>
        <p:sp>
          <p:nvSpPr>
            <p:cNvPr id="22" name="圓角化對角線角落矩形 32"/>
            <p:cNvSpPr/>
            <p:nvPr/>
          </p:nvSpPr>
          <p:spPr>
            <a:xfrm>
              <a:off x="769610" y="1339700"/>
              <a:ext cx="2637326"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cs typeface="+mn-ea"/>
                <a:sym typeface="+mn-lt"/>
              </a:endParaRPr>
            </a:p>
          </p:txBody>
        </p:sp>
        <p:sp>
          <p:nvSpPr>
            <p:cNvPr id="23" name="文字方塊 31"/>
            <p:cNvSpPr txBox="1"/>
            <p:nvPr/>
          </p:nvSpPr>
          <p:spPr>
            <a:xfrm>
              <a:off x="936461" y="1413807"/>
              <a:ext cx="2134601" cy="337563"/>
            </a:xfrm>
            <a:prstGeom prst="rect">
              <a:avLst/>
            </a:prstGeom>
            <a:grpFill/>
          </p:spPr>
          <p:txBody>
            <a:bodyPr wrap="none" rtlCol="0">
              <a:spAutoFit/>
            </a:bodyPr>
            <a:lstStyle/>
            <a:p>
              <a:pPr algn="l"/>
              <a:r>
                <a:rPr kumimoji="1" lang="zh-CN" altLang="en-US" b="1" dirty="0">
                  <a:solidFill>
                    <a:schemeClr val="bg1"/>
                  </a:solidFill>
                  <a:cs typeface="+mn-ea"/>
                  <a:sym typeface="+mn-lt"/>
                </a:rPr>
                <a:t>第二阶段：内容沉淀</a:t>
              </a:r>
              <a:endParaRPr kumimoji="1" lang="en-US" altLang="zh-CN" b="1" dirty="0">
                <a:solidFill>
                  <a:schemeClr val="bg1"/>
                </a:solidFill>
                <a:cs typeface="+mn-ea"/>
                <a:sym typeface="+mn-lt"/>
              </a:endParaRPr>
            </a:p>
          </p:txBody>
        </p:sp>
      </p:grpSp>
      <p:grpSp>
        <p:nvGrpSpPr>
          <p:cNvPr id="24" name="群組 81"/>
          <p:cNvGrpSpPr/>
          <p:nvPr/>
        </p:nvGrpSpPr>
        <p:grpSpPr>
          <a:xfrm>
            <a:off x="7973838" y="1300135"/>
            <a:ext cx="385871" cy="385871"/>
            <a:chOff x="4887500" y="3733263"/>
            <a:chExt cx="646331" cy="646331"/>
          </a:xfrm>
        </p:grpSpPr>
        <p:sp>
          <p:nvSpPr>
            <p:cNvPr id="25" name="橢圓 82"/>
            <p:cNvSpPr/>
            <p:nvPr/>
          </p:nvSpPr>
          <p:spPr>
            <a:xfrm>
              <a:off x="4887500" y="3733263"/>
              <a:ext cx="646331" cy="64633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cs typeface="+mn-ea"/>
                <a:sym typeface="+mn-lt"/>
              </a:endParaRPr>
            </a:p>
          </p:txBody>
        </p:sp>
        <p:sp>
          <p:nvSpPr>
            <p:cNvPr id="26" name="fast-forward_156283"/>
            <p:cNvSpPr>
              <a:spLocks noChangeAspect="1"/>
            </p:cNvSpPr>
            <p:nvPr/>
          </p:nvSpPr>
          <p:spPr>
            <a:xfrm>
              <a:off x="5019915" y="3845368"/>
              <a:ext cx="422809" cy="422119"/>
            </a:xfrm>
            <a:custGeom>
              <a:avLst/>
              <a:gdLst>
                <a:gd name="T0" fmla="*/ 1219 w 6533"/>
                <a:gd name="T1" fmla="*/ 6533 h 6533"/>
                <a:gd name="T2" fmla="*/ 2191 w 6533"/>
                <a:gd name="T3" fmla="*/ 5603 h 6533"/>
                <a:gd name="T4" fmla="*/ 3121 w 6533"/>
                <a:gd name="T5" fmla="*/ 6533 h 6533"/>
                <a:gd name="T6" fmla="*/ 6533 w 6533"/>
                <a:gd name="T7" fmla="*/ 3267 h 6533"/>
                <a:gd name="T8" fmla="*/ 3121 w 6533"/>
                <a:gd name="T9" fmla="*/ 0 h 6533"/>
                <a:gd name="T10" fmla="*/ 2191 w 6533"/>
                <a:gd name="T11" fmla="*/ 931 h 6533"/>
                <a:gd name="T12" fmla="*/ 1219 w 6533"/>
                <a:gd name="T13" fmla="*/ 0 h 6533"/>
                <a:gd name="T14" fmla="*/ 0 w 6533"/>
                <a:gd name="T15" fmla="*/ 1220 h 6533"/>
                <a:gd name="T16" fmla="*/ 2138 w 6533"/>
                <a:gd name="T17" fmla="*/ 3267 h 6533"/>
                <a:gd name="T18" fmla="*/ 0 w 6533"/>
                <a:gd name="T19" fmla="*/ 5314 h 6533"/>
                <a:gd name="T20" fmla="*/ 1219 w 6533"/>
                <a:gd name="T21" fmla="*/ 6533 h 6533"/>
                <a:gd name="T22" fmla="*/ 3128 w 6533"/>
                <a:gd name="T23" fmla="*/ 572 h 6533"/>
                <a:gd name="T24" fmla="*/ 5942 w 6533"/>
                <a:gd name="T25" fmla="*/ 3267 h 6533"/>
                <a:gd name="T26" fmla="*/ 3128 w 6533"/>
                <a:gd name="T27" fmla="*/ 5961 h 6533"/>
                <a:gd name="T28" fmla="*/ 2487 w 6533"/>
                <a:gd name="T29" fmla="*/ 5320 h 6533"/>
                <a:gd name="T30" fmla="*/ 4631 w 6533"/>
                <a:gd name="T31" fmla="*/ 3267 h 6533"/>
                <a:gd name="T32" fmla="*/ 2487 w 6533"/>
                <a:gd name="T33" fmla="*/ 1213 h 6533"/>
                <a:gd name="T34" fmla="*/ 3128 w 6533"/>
                <a:gd name="T35" fmla="*/ 572 h 6533"/>
                <a:gd name="T36" fmla="*/ 585 w 6533"/>
                <a:gd name="T37" fmla="*/ 1213 h 6533"/>
                <a:gd name="T38" fmla="*/ 1226 w 6533"/>
                <a:gd name="T39" fmla="*/ 572 h 6533"/>
                <a:gd name="T40" fmla="*/ 4040 w 6533"/>
                <a:gd name="T41" fmla="*/ 3267 h 6533"/>
                <a:gd name="T42" fmla="*/ 1226 w 6533"/>
                <a:gd name="T43" fmla="*/ 5961 h 6533"/>
                <a:gd name="T44" fmla="*/ 585 w 6533"/>
                <a:gd name="T45" fmla="*/ 5320 h 6533"/>
                <a:gd name="T46" fmla="*/ 2729 w 6533"/>
                <a:gd name="T47" fmla="*/ 3267 h 6533"/>
                <a:gd name="T48" fmla="*/ 585 w 6533"/>
                <a:gd name="T49" fmla="*/ 121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33" h="6533">
                  <a:moveTo>
                    <a:pt x="1219" y="6533"/>
                  </a:moveTo>
                  <a:lnTo>
                    <a:pt x="2191" y="5603"/>
                  </a:lnTo>
                  <a:lnTo>
                    <a:pt x="3121" y="6533"/>
                  </a:lnTo>
                  <a:lnTo>
                    <a:pt x="6533" y="3267"/>
                  </a:lnTo>
                  <a:lnTo>
                    <a:pt x="3121" y="0"/>
                  </a:lnTo>
                  <a:lnTo>
                    <a:pt x="2191" y="931"/>
                  </a:lnTo>
                  <a:lnTo>
                    <a:pt x="1219" y="0"/>
                  </a:lnTo>
                  <a:lnTo>
                    <a:pt x="0" y="1220"/>
                  </a:lnTo>
                  <a:lnTo>
                    <a:pt x="2138" y="3267"/>
                  </a:lnTo>
                  <a:lnTo>
                    <a:pt x="0" y="5314"/>
                  </a:lnTo>
                  <a:lnTo>
                    <a:pt x="1219" y="6533"/>
                  </a:lnTo>
                  <a:close/>
                  <a:moveTo>
                    <a:pt x="3128" y="572"/>
                  </a:moveTo>
                  <a:lnTo>
                    <a:pt x="5942" y="3267"/>
                  </a:lnTo>
                  <a:lnTo>
                    <a:pt x="3128" y="5961"/>
                  </a:lnTo>
                  <a:lnTo>
                    <a:pt x="2487" y="5320"/>
                  </a:lnTo>
                  <a:lnTo>
                    <a:pt x="4631" y="3267"/>
                  </a:lnTo>
                  <a:lnTo>
                    <a:pt x="2487" y="1213"/>
                  </a:lnTo>
                  <a:lnTo>
                    <a:pt x="3128" y="572"/>
                  </a:lnTo>
                  <a:close/>
                  <a:moveTo>
                    <a:pt x="585" y="1213"/>
                  </a:moveTo>
                  <a:lnTo>
                    <a:pt x="1226" y="572"/>
                  </a:lnTo>
                  <a:lnTo>
                    <a:pt x="4040" y="3267"/>
                  </a:lnTo>
                  <a:lnTo>
                    <a:pt x="1226" y="5961"/>
                  </a:lnTo>
                  <a:lnTo>
                    <a:pt x="585" y="5320"/>
                  </a:lnTo>
                  <a:lnTo>
                    <a:pt x="2729" y="3267"/>
                  </a:lnTo>
                  <a:lnTo>
                    <a:pt x="585" y="1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7" name="群組 33"/>
          <p:cNvGrpSpPr/>
          <p:nvPr/>
        </p:nvGrpSpPr>
        <p:grpSpPr>
          <a:xfrm>
            <a:off x="8813248" y="1219279"/>
            <a:ext cx="3082498" cy="547581"/>
            <a:chOff x="769611" y="1339700"/>
            <a:chExt cx="2677962" cy="501882"/>
          </a:xfrm>
          <a:solidFill>
            <a:srgbClr val="3B3F92"/>
          </a:solidFill>
        </p:grpSpPr>
        <p:sp>
          <p:nvSpPr>
            <p:cNvPr id="28" name="圓角化對角線角落矩形 32"/>
            <p:cNvSpPr/>
            <p:nvPr/>
          </p:nvSpPr>
          <p:spPr>
            <a:xfrm>
              <a:off x="769611" y="1339700"/>
              <a:ext cx="2677962" cy="50188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cs typeface="+mn-ea"/>
                <a:sym typeface="+mn-lt"/>
              </a:endParaRPr>
            </a:p>
          </p:txBody>
        </p:sp>
        <p:sp>
          <p:nvSpPr>
            <p:cNvPr id="29" name="文字方塊 31"/>
            <p:cNvSpPr txBox="1"/>
            <p:nvPr/>
          </p:nvSpPr>
          <p:spPr>
            <a:xfrm>
              <a:off x="936461" y="1413807"/>
              <a:ext cx="2242518" cy="337563"/>
            </a:xfrm>
            <a:prstGeom prst="rect">
              <a:avLst/>
            </a:prstGeom>
            <a:grpFill/>
          </p:spPr>
          <p:txBody>
            <a:bodyPr wrap="none" rtlCol="0">
              <a:spAutoFit/>
            </a:bodyPr>
            <a:lstStyle/>
            <a:p>
              <a:pPr algn="l"/>
              <a:r>
                <a:rPr kumimoji="1" lang="zh-CN" altLang="en-US" b="1" dirty="0">
                  <a:solidFill>
                    <a:schemeClr val="bg1"/>
                  </a:solidFill>
                  <a:cs typeface="+mn-ea"/>
                  <a:sym typeface="+mn-lt"/>
                </a:rPr>
                <a:t>第三阶段：方法论沉淀</a:t>
              </a:r>
              <a:r>
                <a:rPr lang="en-US" altLang="zh-CN" dirty="0">
                  <a:solidFill>
                    <a:schemeClr val="bg1"/>
                  </a:solidFill>
                  <a:cs typeface="+mn-ea"/>
                  <a:sym typeface="+mn-lt"/>
                </a:rPr>
                <a:t>*</a:t>
              </a:r>
              <a:endParaRPr kumimoji="1" lang="zh-HK" altLang="en-US" b="1" dirty="0">
                <a:solidFill>
                  <a:schemeClr val="bg1"/>
                </a:solidFill>
                <a:cs typeface="+mn-ea"/>
                <a:sym typeface="+mn-lt"/>
              </a:endParaRPr>
            </a:p>
          </p:txBody>
        </p:sp>
      </p:grpSp>
      <p:sp>
        <p:nvSpPr>
          <p:cNvPr id="33" name="iSḷiďè"/>
          <p:cNvSpPr/>
          <p:nvPr/>
        </p:nvSpPr>
        <p:spPr>
          <a:xfrm>
            <a:off x="4374439" y="2664098"/>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zh-CN" altLang="en-US" sz="1200" b="1" dirty="0">
                <a:solidFill>
                  <a:srgbClr val="31368D"/>
                </a:solidFill>
                <a:cs typeface="+mn-ea"/>
                <a:sym typeface="+mn-lt"/>
              </a:rPr>
              <a:t>传播内容沉淀落地</a:t>
            </a:r>
            <a:endParaRPr kumimoji="1" lang="en-US" altLang="zh-CN"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整理筛选机构项目资料及项目组访谈素材，产出可直接在不同传播平台落地的传播内容</a:t>
            </a:r>
            <a:endParaRPr kumimoji="1" lang="zh-CN" altLang="en-US" sz="1200" dirty="0">
              <a:solidFill>
                <a:schemeClr val="tx1"/>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基于明确的品牌定位方向、品牌调性、目标受众、目标传播平台，和充分的一手访谈资料，设计宣传用品牌图文。(须包含一个筹款传播物料)</a:t>
            </a:r>
            <a:endParaRPr kumimoji="1" lang="zh-CN" altLang="en-US" sz="1200" dirty="0">
              <a:solidFill>
                <a:schemeClr val="tx1"/>
              </a:solidFill>
              <a:cs typeface="+mn-ea"/>
              <a:sym typeface="+mn-lt"/>
            </a:endParaRPr>
          </a:p>
          <a:p>
            <a:pPr marL="228600" indent="-228600" algn="l">
              <a:lnSpc>
                <a:spcPct val="114000"/>
              </a:lnSpc>
              <a:spcAft>
                <a:spcPts val="300"/>
              </a:spcAft>
              <a:buClrTx/>
              <a:buSzTx/>
              <a:buFont typeface="+mj-ea"/>
              <a:buAutoNum type="circleNumDbPlain" startAt="2"/>
            </a:pPr>
            <a:r>
              <a:rPr kumimoji="1" lang="zh-CN" altLang="en-US" sz="1200" b="1" dirty="0">
                <a:solidFill>
                  <a:srgbClr val="31368D"/>
                </a:solidFill>
                <a:cs typeface="+mn-ea"/>
                <a:sym typeface="+mn-lt"/>
              </a:rPr>
              <a:t>个案补充性访谈</a:t>
            </a:r>
            <a:endParaRPr kumimoji="1" lang="zh-CN" altLang="en-US" sz="1200" b="1" dirty="0">
              <a:solidFill>
                <a:srgbClr val="31368D"/>
              </a:solidFill>
              <a:cs typeface="+mn-ea"/>
              <a:sym typeface="+mn-lt"/>
            </a:endParaRPr>
          </a:p>
          <a:p>
            <a:pPr marL="171450" indent="-171450" algn="l">
              <a:lnSpc>
                <a:spcPct val="114000"/>
              </a:lnSpc>
              <a:spcAft>
                <a:spcPts val="300"/>
              </a:spcAft>
              <a:buClrTx/>
              <a:buSzTx/>
              <a:buFont typeface="Arial" panose="020B0604020202020204" pitchFamily="34" charset="0"/>
              <a:buChar char="•"/>
            </a:pPr>
            <a:r>
              <a:rPr kumimoji="1" lang="zh-CN" altLang="en-US" sz="1200" dirty="0">
                <a:solidFill>
                  <a:schemeClr val="tx1"/>
                </a:solidFill>
                <a:cs typeface="+mn-ea"/>
                <a:sym typeface="+mn-lt"/>
              </a:rPr>
              <a:t>对重点项目，重点个案故事相关人员和有助于品牌故事产出的关键人物进行补访与物料</a:t>
            </a:r>
            <a:r>
              <a:rPr kumimoji="1" lang="zh-CN" altLang="en-US" sz="1200" dirty="0">
                <a:solidFill>
                  <a:schemeClr val="tx1"/>
                </a:solidFill>
                <a:cs typeface="+mn-ea"/>
                <a:sym typeface="+mn-lt"/>
              </a:rPr>
              <a:t>完善。</a:t>
            </a:r>
            <a:endParaRPr kumimoji="1" lang="zh-CN" altLang="en-US" sz="1200" dirty="0">
              <a:solidFill>
                <a:schemeClr val="tx1"/>
              </a:solidFill>
              <a:cs typeface="+mn-ea"/>
              <a:sym typeface="+mn-lt"/>
            </a:endParaRPr>
          </a:p>
          <a:p>
            <a:pPr marL="228600" indent="-228600">
              <a:lnSpc>
                <a:spcPct val="114000"/>
              </a:lnSpc>
              <a:spcAft>
                <a:spcPts val="300"/>
              </a:spcAft>
              <a:buFont typeface="Arial" panose="020B0604020202020204" pitchFamily="34" charset="0"/>
              <a:buChar char="•"/>
            </a:pPr>
            <a:endParaRPr kumimoji="1" lang="zh-CN" altLang="en-US" sz="1200" dirty="0">
              <a:solidFill>
                <a:schemeClr val="tx1"/>
              </a:solidFill>
              <a:cs typeface="+mn-ea"/>
              <a:sym typeface="+mn-lt"/>
            </a:endParaRPr>
          </a:p>
        </p:txBody>
      </p:sp>
      <p:sp>
        <p:nvSpPr>
          <p:cNvPr id="34" name="iSḷiďè"/>
          <p:cNvSpPr/>
          <p:nvPr/>
        </p:nvSpPr>
        <p:spPr>
          <a:xfrm>
            <a:off x="4374439" y="5971684"/>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六和品牌差异性与特征</a:t>
            </a:r>
            <a:r>
              <a:rPr kumimoji="1" lang="zh-CN" altLang="en-US" sz="1200" b="1" dirty="0">
                <a:solidFill>
                  <a:schemeClr val="tx1"/>
                </a:solidFill>
                <a:cs typeface="+mn-ea"/>
                <a:sym typeface="+mn-lt"/>
              </a:rPr>
              <a:t>产出</a:t>
            </a:r>
            <a:endParaRPr kumimoji="1" lang="zh-CN" altLang="en-US" sz="1200" b="1" dirty="0">
              <a:solidFill>
                <a:schemeClr val="tx1"/>
              </a:solidFill>
              <a:cs typeface="+mn-ea"/>
              <a:sym typeface="+mn-lt"/>
            </a:endParaRPr>
          </a:p>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典型品牌传播素材产出</a:t>
            </a:r>
            <a:endParaRPr kumimoji="1" lang="en-US" altLang="zh-CN" sz="1200" b="1" dirty="0">
              <a:solidFill>
                <a:schemeClr val="tx1"/>
              </a:solidFill>
              <a:cs typeface="+mn-ea"/>
              <a:sym typeface="+mn-lt"/>
            </a:endParaRPr>
          </a:p>
        </p:txBody>
      </p:sp>
      <p:sp>
        <p:nvSpPr>
          <p:cNvPr id="35" name="文本框 34"/>
          <p:cNvSpPr txBox="1"/>
          <p:nvPr/>
        </p:nvSpPr>
        <p:spPr>
          <a:xfrm>
            <a:off x="4374564" y="1930480"/>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dirty="0">
                <a:solidFill>
                  <a:schemeClr val="tx1"/>
                </a:solidFill>
                <a:latin typeface="+mn-lt"/>
                <a:cs typeface="+mn-ea"/>
                <a:sym typeface="+mn-lt"/>
              </a:rPr>
              <a:t>梳理并筛选目前机构可用传播平台及相关传播资源，根据传播策略产出可落地的传播内容</a:t>
            </a:r>
            <a:endParaRPr lang="en-US" altLang="zh-CN" sz="1200" dirty="0">
              <a:solidFill>
                <a:schemeClr val="tx1"/>
              </a:solidFill>
              <a:latin typeface="+mn-lt"/>
              <a:cs typeface="+mn-ea"/>
              <a:sym typeface="+mn-lt"/>
            </a:endParaRPr>
          </a:p>
        </p:txBody>
      </p:sp>
      <p:sp>
        <p:nvSpPr>
          <p:cNvPr id="38" name="iSḷiďè"/>
          <p:cNvSpPr/>
          <p:nvPr/>
        </p:nvSpPr>
        <p:spPr>
          <a:xfrm>
            <a:off x="8305316" y="2662272"/>
            <a:ext cx="3682389" cy="3092029"/>
          </a:xfrm>
          <a:prstGeom prst="roundRect">
            <a:avLst>
              <a:gd name="adj" fmla="val 4626"/>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nSpc>
                <a:spcPct val="114000"/>
              </a:lnSpc>
              <a:spcAft>
                <a:spcPts val="300"/>
              </a:spcAft>
              <a:buFont typeface="+mj-ea"/>
              <a:buAutoNum type="circleNumDbPlain"/>
            </a:pPr>
            <a:r>
              <a:rPr kumimoji="1" lang="zh-CN" altLang="en-US" sz="1200" b="1" dirty="0">
                <a:solidFill>
                  <a:srgbClr val="31368D"/>
                </a:solidFill>
                <a:cs typeface="+mn-ea"/>
                <a:sym typeface="+mn-lt"/>
              </a:rPr>
              <a:t>品牌传播战略制定与落地路径</a:t>
            </a:r>
            <a:endParaRPr kumimoji="1" lang="zh-CN" altLang="en-US"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基于沉淀的典型传播内容及品牌传播策略，形成特定传播渠道的传播方法论</a:t>
            </a:r>
            <a:endParaRPr kumimoji="1" lang="zh-CN" altLang="en-US" sz="1200" dirty="0">
              <a:solidFill>
                <a:schemeClr val="tx1"/>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辅助制定阶段性品牌传播目标、传播主题与相应的高阶传播策略</a:t>
            </a:r>
            <a:endParaRPr kumimoji="1" lang="en-US" altLang="zh-CN" sz="1200" dirty="0">
              <a:solidFill>
                <a:schemeClr val="tx1"/>
              </a:solidFill>
              <a:cs typeface="+mn-ea"/>
              <a:sym typeface="+mn-lt"/>
            </a:endParaRPr>
          </a:p>
          <a:p>
            <a:pPr marL="228600" indent="-228600">
              <a:lnSpc>
                <a:spcPct val="114000"/>
              </a:lnSpc>
              <a:spcAft>
                <a:spcPts val="300"/>
              </a:spcAft>
              <a:buFont typeface="+mj-ea"/>
              <a:buAutoNum type="circleNumDbPlain" startAt="2"/>
            </a:pPr>
            <a:r>
              <a:rPr kumimoji="1" lang="zh-CN" altLang="en-US" sz="1200" b="1" dirty="0">
                <a:solidFill>
                  <a:srgbClr val="31368D"/>
                </a:solidFill>
                <a:cs typeface="+mn-ea"/>
                <a:sym typeface="+mn-lt"/>
              </a:rPr>
              <a:t>品牌传播</a:t>
            </a:r>
            <a:r>
              <a:rPr kumimoji="1" lang="en-US" altLang="zh-CN" sz="1200" b="1" dirty="0">
                <a:solidFill>
                  <a:srgbClr val="31368D"/>
                </a:solidFill>
                <a:cs typeface="+mn-ea"/>
                <a:sym typeface="+mn-lt"/>
              </a:rPr>
              <a:t>SOP</a:t>
            </a:r>
            <a:r>
              <a:rPr kumimoji="1" lang="zh-CN" altLang="en-US" sz="1200" b="1" dirty="0">
                <a:solidFill>
                  <a:srgbClr val="31368D"/>
                </a:solidFill>
                <a:cs typeface="+mn-ea"/>
                <a:sym typeface="+mn-lt"/>
              </a:rPr>
              <a:t>应用</a:t>
            </a:r>
            <a:endParaRPr kumimoji="1" lang="en-US" altLang="zh-CN" sz="1200" b="1" dirty="0">
              <a:solidFill>
                <a:srgbClr val="31368D"/>
              </a:solidFill>
              <a:cs typeface="+mn-ea"/>
              <a:sym typeface="+mn-lt"/>
            </a:endParaRPr>
          </a:p>
          <a:p>
            <a:pPr marL="171450" indent="-171450">
              <a:lnSpc>
                <a:spcPct val="114000"/>
              </a:lnSpc>
              <a:spcAft>
                <a:spcPts val="300"/>
              </a:spcAft>
              <a:buFont typeface="Arial" panose="020B0604020202020204" pitchFamily="34" charset="0"/>
              <a:buChar char="•"/>
            </a:pPr>
            <a:r>
              <a:rPr kumimoji="1" lang="zh-CN" altLang="en-US" sz="1200" dirty="0">
                <a:solidFill>
                  <a:schemeClr val="tx1"/>
                </a:solidFill>
                <a:cs typeface="+mn-ea"/>
                <a:sym typeface="+mn-lt"/>
              </a:rPr>
              <a:t>基于明确的品牌传播策略指导团队如何利用传播方法论持续性产出传播内容并达到传播目标</a:t>
            </a:r>
            <a:endParaRPr kumimoji="1" lang="en-US" altLang="zh-CN" sz="1200" dirty="0">
              <a:solidFill>
                <a:schemeClr val="tx1"/>
              </a:solidFill>
              <a:cs typeface="+mn-ea"/>
              <a:sym typeface="+mn-lt"/>
            </a:endParaRPr>
          </a:p>
        </p:txBody>
      </p:sp>
      <p:sp>
        <p:nvSpPr>
          <p:cNvPr id="39" name="iSḷiďè"/>
          <p:cNvSpPr/>
          <p:nvPr/>
        </p:nvSpPr>
        <p:spPr>
          <a:xfrm>
            <a:off x="8305316" y="5969858"/>
            <a:ext cx="3682389" cy="59602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品牌传播</a:t>
            </a:r>
            <a:r>
              <a:rPr kumimoji="1" lang="en-US" altLang="zh-CN" sz="1200" b="1" dirty="0">
                <a:solidFill>
                  <a:schemeClr val="tx1"/>
                </a:solidFill>
                <a:cs typeface="+mn-ea"/>
                <a:sym typeface="+mn-lt"/>
              </a:rPr>
              <a:t>SOP</a:t>
            </a:r>
            <a:endParaRPr kumimoji="1" lang="en-US" altLang="zh-CN" sz="1200" b="1" dirty="0">
              <a:solidFill>
                <a:schemeClr val="tx1"/>
              </a:solidFill>
              <a:cs typeface="+mn-ea"/>
              <a:sym typeface="+mn-lt"/>
            </a:endParaRPr>
          </a:p>
          <a:p>
            <a:pPr marL="285750" indent="-285750">
              <a:spcAft>
                <a:spcPts val="200"/>
              </a:spcAft>
              <a:buFont typeface="Arial" panose="020B0604020202020204" pitchFamily="34" charset="0"/>
              <a:buChar char="•"/>
            </a:pPr>
            <a:r>
              <a:rPr kumimoji="1" lang="zh-CN" altLang="en-US" sz="1200" b="1" dirty="0">
                <a:solidFill>
                  <a:schemeClr val="tx1"/>
                </a:solidFill>
                <a:cs typeface="+mn-ea"/>
                <a:sym typeface="+mn-lt"/>
              </a:rPr>
              <a:t>团队</a:t>
            </a:r>
            <a:r>
              <a:rPr kumimoji="1" lang="en-US" altLang="zh-CN" sz="1200" b="1" dirty="0">
                <a:solidFill>
                  <a:schemeClr val="tx1"/>
                </a:solidFill>
                <a:cs typeface="+mn-ea"/>
                <a:sym typeface="+mn-lt"/>
              </a:rPr>
              <a:t>持续性品牌传播的执行落地办法</a:t>
            </a:r>
            <a:endParaRPr kumimoji="1" lang="en-US" altLang="zh-CN" sz="1200" b="1" dirty="0">
              <a:solidFill>
                <a:schemeClr val="tx1"/>
              </a:solidFill>
              <a:cs typeface="+mn-ea"/>
              <a:sym typeface="+mn-lt"/>
            </a:endParaRPr>
          </a:p>
        </p:txBody>
      </p:sp>
      <p:sp>
        <p:nvSpPr>
          <p:cNvPr id="40" name="文本框 39"/>
          <p:cNvSpPr txBox="1"/>
          <p:nvPr/>
        </p:nvSpPr>
        <p:spPr>
          <a:xfrm>
            <a:off x="8305441" y="1928654"/>
            <a:ext cx="3682389" cy="664553"/>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nSpc>
                <a:spcPct val="120000"/>
              </a:lnSpc>
              <a:spcAft>
                <a:spcPts val="500"/>
              </a:spcAft>
              <a:defRPr kumimoji="1" sz="1000" b="1">
                <a:solidFill>
                  <a:srgbClr val="FF0000"/>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dirty="0">
                <a:solidFill>
                  <a:schemeClr val="tx1"/>
                </a:solidFill>
                <a:latin typeface="+mn-lt"/>
                <a:cs typeface="+mn-ea"/>
                <a:sym typeface="+mn-lt"/>
              </a:rPr>
              <a:t>基于可落地的传播内容梳理交付对应的传播方法论并指导团队在后续传播工作中进行应用</a:t>
            </a:r>
            <a:endParaRPr lang="en-US" altLang="zh-CN" sz="1200" dirty="0">
              <a:solidFill>
                <a:schemeClr val="tx1"/>
              </a:solidFill>
              <a:latin typeface="+mn-lt"/>
              <a:cs typeface="+mn-ea"/>
              <a:sym typeface="+mn-lt"/>
            </a:endParaRPr>
          </a:p>
        </p:txBody>
      </p:sp>
      <p:sp>
        <p:nvSpPr>
          <p:cNvPr id="41" name="TextBox 2"/>
          <p:cNvSpPr txBox="1"/>
          <p:nvPr>
            <p:custDataLst>
              <p:tags r:id="rId1"/>
            </p:custDataLst>
          </p:nvPr>
        </p:nvSpPr>
        <p:spPr>
          <a:xfrm>
            <a:off x="3387829" y="6595269"/>
            <a:ext cx="8804275" cy="245110"/>
          </a:xfrm>
          <a:prstGeom prst="rect">
            <a:avLst/>
          </a:prstGeom>
          <a:noFill/>
        </p:spPr>
        <p:txBody>
          <a:bodyPr wrap="none" rtlCol="0">
            <a:spAutoFit/>
          </a:bodyPr>
          <a:lstStyle/>
          <a:p>
            <a:pPr>
              <a:buClr>
                <a:srgbClr val="2D97C8"/>
              </a:buClr>
            </a:pPr>
            <a:r>
              <a:rPr lang="en-US" altLang="zh-CN" sz="1000" dirty="0">
                <a:cs typeface="+mn-ea"/>
                <a:sym typeface="+mn-lt"/>
              </a:rPr>
              <a:t>* </a:t>
            </a:r>
            <a:r>
              <a:rPr lang="zh-CN" altLang="en-US" sz="1000" dirty="0">
                <a:cs typeface="+mn-ea"/>
                <a:sym typeface="+mn-lt"/>
              </a:rPr>
              <a:t>第三阶段将根据项目组意愿协商</a:t>
            </a:r>
            <a:r>
              <a:rPr lang="zh-CN" altLang="en-US" sz="1000" dirty="0">
                <a:cs typeface="+mn-ea"/>
                <a:sym typeface="+mn-lt"/>
              </a:rPr>
              <a:t>决定；最终的交付物可能会有所调整，调整需经过项目团队，</a:t>
            </a:r>
            <a:r>
              <a:rPr lang="en-US" altLang="zh-CN" sz="1000" dirty="0">
                <a:cs typeface="+mn-ea"/>
                <a:sym typeface="+mn-lt"/>
              </a:rPr>
              <a:t>ABC</a:t>
            </a:r>
            <a:r>
              <a:rPr lang="zh-CN" altLang="en-US" sz="1000" dirty="0">
                <a:cs typeface="+mn-ea"/>
                <a:sym typeface="+mn-lt"/>
              </a:rPr>
              <a:t>项目管理团队和六和青少年阅读服务中心三方同意确认</a:t>
            </a:r>
            <a:endParaRPr lang="ca-ES" sz="1000" dirty="0">
              <a:cs typeface="+mn-ea"/>
              <a:sym typeface="+mn-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3845560" cy="1753235"/>
          </a:xfrm>
          <a:prstGeom prst="rect">
            <a:avLst/>
          </a:prstGeom>
          <a:noFill/>
        </p:spPr>
        <p:txBody>
          <a:bodyPr wrap="none" rtlCol="0">
            <a:spAutoFit/>
          </a:bodyPr>
          <a:lstStyle/>
          <a:p>
            <a:pPr algn="l"/>
            <a:r>
              <a:rPr kumimoji="1" lang="zh-CN" altLang="en-US" sz="3600" b="1" dirty="0">
                <a:solidFill>
                  <a:schemeClr val="bg1"/>
                </a:solidFill>
                <a:cs typeface="+mn-ea"/>
                <a:sym typeface="+mn-lt"/>
              </a:rPr>
              <a:t>第</a:t>
            </a:r>
            <a:r>
              <a:rPr kumimoji="1" lang="zh-CN" altLang="en-US" sz="3600" b="1" dirty="0">
                <a:solidFill>
                  <a:schemeClr val="bg1"/>
                </a:solidFill>
                <a:cs typeface="+mn-ea"/>
                <a:sym typeface="+mn-lt"/>
              </a:rPr>
              <a:t>二部分</a:t>
            </a:r>
            <a:endParaRPr kumimoji="1" lang="zh-CN" altLang="en-US" sz="3600" b="1" dirty="0">
              <a:solidFill>
                <a:schemeClr val="bg1"/>
              </a:solidFill>
              <a:cs typeface="+mn-ea"/>
              <a:sym typeface="+mn-lt"/>
            </a:endParaRPr>
          </a:p>
          <a:p>
            <a:pPr algn="l"/>
            <a:endParaRPr kumimoji="1" lang="zh-CN" altLang="en-US" sz="3600" b="1" dirty="0">
              <a:solidFill>
                <a:schemeClr val="bg1"/>
              </a:solidFill>
              <a:cs typeface="+mn-ea"/>
              <a:sym typeface="+mn-lt"/>
            </a:endParaRPr>
          </a:p>
          <a:p>
            <a:r>
              <a:rPr kumimoji="1" lang="zh-CN" altLang="en-US" sz="3600" b="1" dirty="0">
                <a:solidFill>
                  <a:schemeClr val="bg1"/>
                </a:solidFill>
                <a:cs typeface="+mn-ea"/>
                <a:sym typeface="+mn-lt"/>
              </a:rPr>
              <a:t>相关方法论及案例</a:t>
            </a:r>
            <a:endParaRPr kumimoji="1" lang="zh-CN" altLang="en-US" sz="3600" b="1" dirty="0">
              <a:solidFill>
                <a:schemeClr val="bg1"/>
              </a:solidFill>
              <a:cs typeface="+mn-ea"/>
              <a:sym typeface="+mn-l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mn-lt"/>
                <a:ea typeface="+mn-ea"/>
                <a:cs typeface="+mn-ea"/>
                <a:sym typeface="+mn-lt"/>
              </a:rPr>
              <a:t>ABC</a:t>
            </a:r>
            <a:r>
              <a:rPr lang="zh-CN" altLang="en-US" sz="2400">
                <a:latin typeface="+mn-lt"/>
                <a:ea typeface="+mn-ea"/>
                <a:cs typeface="+mn-ea"/>
                <a:sym typeface="+mn-lt"/>
              </a:rPr>
              <a:t>品牌方法论</a:t>
            </a:r>
            <a:br>
              <a:rPr lang="en-US" altLang="zh-CN" sz="2400">
                <a:latin typeface="+mn-lt"/>
                <a:ea typeface="+mn-ea"/>
                <a:cs typeface="+mn-ea"/>
                <a:sym typeface="+mn-lt"/>
              </a:rPr>
            </a:br>
            <a:r>
              <a:rPr lang="zh-CN" altLang="en-US" sz="2400">
                <a:latin typeface="+mn-lt"/>
                <a:ea typeface="+mn-ea"/>
                <a:cs typeface="+mn-ea"/>
                <a:sym typeface="+mn-lt"/>
              </a:rPr>
              <a:t>品牌价值主张</a:t>
            </a:r>
            <a:endParaRPr lang="en-US" sz="2400" dirty="0">
              <a:latin typeface="+mn-lt"/>
              <a:ea typeface="+mn-ea"/>
              <a:cs typeface="+mn-ea"/>
              <a:sym typeface="+mn-lt"/>
            </a:endParaRPr>
          </a:p>
        </p:txBody>
      </p:sp>
      <p:pic>
        <p:nvPicPr>
          <p:cNvPr id="1025" name="Picture 1" descr="https://internal-api-drive-stream.feishu.cn/space/api/box/stream/download/wps/auth_code/?code=021ea6f24084305a49642a2c4deeb771_62c023e1238162a7_KF1BG3J3DO_QSRILI89SRHJ5EGU948Q7GLO1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242" y="1392865"/>
            <a:ext cx="10121517" cy="4631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mn-lt"/>
                <a:ea typeface="+mn-ea"/>
                <a:cs typeface="+mn-ea"/>
                <a:sym typeface="+mn-lt"/>
              </a:rPr>
              <a:t>ABC</a:t>
            </a:r>
            <a:r>
              <a:rPr lang="zh-CN" altLang="en-US" sz="2400">
                <a:latin typeface="+mn-lt"/>
                <a:ea typeface="+mn-ea"/>
                <a:cs typeface="+mn-ea"/>
                <a:sym typeface="+mn-lt"/>
              </a:rPr>
              <a:t>品牌方法论</a:t>
            </a:r>
            <a:br>
              <a:rPr lang="en-US" altLang="zh-CN" sz="2400">
                <a:latin typeface="+mn-lt"/>
                <a:ea typeface="+mn-ea"/>
                <a:cs typeface="+mn-ea"/>
                <a:sym typeface="+mn-lt"/>
              </a:rPr>
            </a:br>
            <a:r>
              <a:rPr lang="zh-CN" altLang="en-US" sz="2400">
                <a:latin typeface="+mn-lt"/>
                <a:ea typeface="+mn-ea"/>
                <a:cs typeface="+mn-ea"/>
                <a:sym typeface="+mn-lt"/>
              </a:rPr>
              <a:t>公益品牌</a:t>
            </a:r>
            <a:r>
              <a:rPr lang="en-US" altLang="zh-CN" sz="2400">
                <a:latin typeface="+mn-lt"/>
                <a:ea typeface="+mn-ea"/>
                <a:cs typeface="+mn-ea"/>
                <a:sym typeface="+mn-lt"/>
              </a:rPr>
              <a:t>IDEA</a:t>
            </a:r>
            <a:r>
              <a:rPr lang="zh-CN" altLang="en-US" sz="2400">
                <a:latin typeface="+mn-lt"/>
                <a:ea typeface="+mn-ea"/>
                <a:cs typeface="+mn-ea"/>
                <a:sym typeface="+mn-lt"/>
              </a:rPr>
              <a:t>思考架构</a:t>
            </a:r>
            <a:endParaRPr lang="en-US" sz="2400" dirty="0">
              <a:latin typeface="+mn-lt"/>
              <a:ea typeface="+mn-ea"/>
              <a:cs typeface="+mn-ea"/>
              <a:sym typeface="+mn-lt"/>
            </a:endParaRPr>
          </a:p>
        </p:txBody>
      </p:sp>
      <p:pic>
        <p:nvPicPr>
          <p:cNvPr id="5121" name="Picture 1" descr="https://internal-api-drive-stream.feishu.cn/space/api/box/stream/download/wps/auth_code/?code=c65509fa3af593b4691b7770a379c744_4cdb7a9e0d9a3bd8_DU91JSJ3DO_FU4VC0810821HQIG2FBMV4GPU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660" y="1717705"/>
            <a:ext cx="10868025" cy="467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mn-lt"/>
                <a:ea typeface="+mn-ea"/>
                <a:cs typeface="+mn-ea"/>
                <a:sym typeface="+mn-lt"/>
              </a:rPr>
              <a:t>ABC</a:t>
            </a:r>
            <a:r>
              <a:rPr lang="zh-CN" altLang="en-US" sz="2400">
                <a:latin typeface="+mn-lt"/>
                <a:ea typeface="+mn-ea"/>
                <a:cs typeface="+mn-ea"/>
                <a:sym typeface="+mn-lt"/>
              </a:rPr>
              <a:t>品牌方法论</a:t>
            </a:r>
            <a:br>
              <a:rPr lang="en-US" altLang="zh-CN" sz="2400">
                <a:latin typeface="+mn-lt"/>
                <a:ea typeface="+mn-ea"/>
                <a:cs typeface="+mn-ea"/>
                <a:sym typeface="+mn-lt"/>
              </a:rPr>
            </a:br>
            <a:r>
              <a:rPr lang="zh-CN" altLang="en-US" sz="2400">
                <a:latin typeface="+mn-lt"/>
                <a:ea typeface="+mn-ea"/>
                <a:cs typeface="+mn-ea"/>
                <a:sym typeface="+mn-lt"/>
              </a:rPr>
              <a:t>公益传播对象梳理</a:t>
            </a:r>
            <a:endParaRPr lang="en-US" sz="2400" dirty="0">
              <a:latin typeface="+mn-lt"/>
              <a:ea typeface="+mn-ea"/>
              <a:cs typeface="+mn-ea"/>
              <a:sym typeface="+mn-lt"/>
            </a:endParaRPr>
          </a:p>
        </p:txBody>
      </p:sp>
      <p:pic>
        <p:nvPicPr>
          <p:cNvPr id="2049" name="Picture 1" descr="https://internal-api-drive-stream.feishu.cn/space/api/box/stream/download/wps/auth_code/?code=453486c69c404ee29e806304a878f6ce_9e44706cdf05312a_JBURD833DO_HH1DPBN6ORMT91GBACMPLVDMK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64" y="1461331"/>
            <a:ext cx="7772400" cy="459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p:cNvSpPr>
            <a:spLocks noChangeArrowheads="1"/>
          </p:cNvSpPr>
          <p:nvPr/>
        </p:nvSpPr>
        <p:spPr bwMode="auto">
          <a:xfrm>
            <a:off x="8412816" y="2915018"/>
            <a:ext cx="3255161" cy="194722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筹款对象的需求可能是项目切合期待且款项能用在刀刃上</a:t>
            </a:r>
            <a:endParaRPr lang="zh-CN" altLang="en-US" sz="140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公众的需求是透明</a:t>
            </a:r>
            <a:endParaRPr lang="zh-CN" altLang="en-US" sz="140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内部员工的需求是价值体现</a:t>
            </a:r>
            <a:endParaRPr lang="zh-CN" altLang="en-US" sz="140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合作伙伴的需求可能是互相合作，共赢</a:t>
            </a:r>
            <a:endParaRPr lang="zh-CN" altLang="en-US" sz="140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受益者的需求可能是能收到帮助等</a:t>
            </a:r>
            <a:endParaRPr lang="en-US" sz="1400" dirty="0">
              <a:solidFill>
                <a:schemeClr val="tx1">
                  <a:lumMod val="75000"/>
                </a:schemeClr>
              </a:solidFill>
              <a:cs typeface="+mn-ea"/>
              <a:sym typeface="+mn-lt"/>
            </a:endParaRPr>
          </a:p>
        </p:txBody>
      </p:sp>
      <p:sp>
        <p:nvSpPr>
          <p:cNvPr id="6" name="Rectangle 4"/>
          <p:cNvSpPr>
            <a:spLocks noChangeArrowheads="1"/>
          </p:cNvSpPr>
          <p:nvPr/>
        </p:nvSpPr>
        <p:spPr bwMode="auto">
          <a:xfrm>
            <a:off x="8416943" y="2502731"/>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明确传播对象的需求</a:t>
            </a:r>
            <a:endParaRPr lang="en-US" sz="1400" b="1" dirty="0">
              <a:solidFill>
                <a:schemeClr val="tx1"/>
              </a:solidFill>
              <a:cs typeface="+mn-ea"/>
              <a:sym typeface="+mn-lt"/>
            </a:endParaRPr>
          </a:p>
        </p:txBody>
      </p:sp>
      <p:sp>
        <p:nvSpPr>
          <p:cNvPr id="7" name="Rectangle 4"/>
          <p:cNvSpPr>
            <a:spLocks noChangeArrowheads="1"/>
          </p:cNvSpPr>
          <p:nvPr/>
        </p:nvSpPr>
        <p:spPr bwMode="auto">
          <a:xfrm>
            <a:off x="8416943" y="4954479"/>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明确多重传播对象需求排序</a:t>
            </a:r>
            <a:endParaRPr lang="en-US" sz="1400" b="1" dirty="0">
              <a:solidFill>
                <a:schemeClr val="tx1"/>
              </a:solidFill>
              <a:cs typeface="+mn-ea"/>
              <a:sym typeface="+mn-lt"/>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mn-lt"/>
                <a:ea typeface="+mn-ea"/>
                <a:cs typeface="+mn-ea"/>
                <a:sym typeface="+mn-lt"/>
              </a:rPr>
              <a:t>ABC</a:t>
            </a:r>
            <a:r>
              <a:rPr lang="zh-CN" altLang="en-US" sz="2400">
                <a:latin typeface="+mn-lt"/>
                <a:ea typeface="+mn-ea"/>
                <a:cs typeface="+mn-ea"/>
                <a:sym typeface="+mn-lt"/>
              </a:rPr>
              <a:t>品牌方法论</a:t>
            </a:r>
            <a:br>
              <a:rPr lang="en-US" altLang="zh-CN" sz="2400">
                <a:latin typeface="+mn-lt"/>
                <a:ea typeface="+mn-ea"/>
                <a:cs typeface="+mn-ea"/>
                <a:sym typeface="+mn-lt"/>
              </a:rPr>
            </a:br>
            <a:r>
              <a:rPr lang="zh-CN" altLang="en-US" sz="2400">
                <a:latin typeface="+mn-lt"/>
                <a:ea typeface="+mn-ea"/>
                <a:cs typeface="+mn-ea"/>
                <a:sym typeface="+mn-lt"/>
              </a:rPr>
              <a:t>公益传播目标梳理</a:t>
            </a:r>
            <a:endParaRPr lang="en-US" sz="2400" dirty="0">
              <a:latin typeface="+mn-lt"/>
              <a:ea typeface="+mn-ea"/>
              <a:cs typeface="+mn-ea"/>
              <a:sym typeface="+mn-lt"/>
            </a:endParaRPr>
          </a:p>
        </p:txBody>
      </p:sp>
      <p:sp>
        <p:nvSpPr>
          <p:cNvPr id="5" name="Rectangle 8"/>
          <p:cNvSpPr>
            <a:spLocks noChangeArrowheads="1"/>
          </p:cNvSpPr>
          <p:nvPr/>
        </p:nvSpPr>
        <p:spPr bwMode="auto">
          <a:xfrm>
            <a:off x="8042973" y="1768672"/>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通过传播理念从而达到教育受众或者改变受众关键的传播</a:t>
            </a:r>
            <a:endParaRPr lang="en-US" sz="1400" dirty="0">
              <a:solidFill>
                <a:schemeClr val="tx1">
                  <a:lumMod val="75000"/>
                </a:schemeClr>
              </a:solidFill>
              <a:cs typeface="+mn-ea"/>
              <a:sym typeface="+mn-lt"/>
            </a:endParaRPr>
          </a:p>
        </p:txBody>
      </p:sp>
      <p:sp>
        <p:nvSpPr>
          <p:cNvPr id="6" name="Rectangle 4"/>
          <p:cNvSpPr>
            <a:spLocks noChangeArrowheads="1"/>
          </p:cNvSpPr>
          <p:nvPr/>
        </p:nvSpPr>
        <p:spPr bwMode="auto">
          <a:xfrm>
            <a:off x="8047100" y="1356385"/>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理念传播</a:t>
            </a:r>
            <a:endParaRPr lang="en-US" sz="1400" b="1" dirty="0">
              <a:solidFill>
                <a:schemeClr val="tx1"/>
              </a:solidFill>
              <a:cs typeface="+mn-ea"/>
              <a:sym typeface="+mn-lt"/>
            </a:endParaRPr>
          </a:p>
        </p:txBody>
      </p:sp>
      <p:pic>
        <p:nvPicPr>
          <p:cNvPr id="3074" name="Picture 2" descr="https://internal-api-drive-stream.feishu.cn/space/api/box/stream/download/wps/auth_code/?code=42d3dee2fdef54a8c7be77abf35be8de_0f851b264ec45a60_7M4K87R3DO_GATTH53TQLB6GLQ3QGSJR2A43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135" y="2075430"/>
            <a:ext cx="6677025" cy="33432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8042973" y="2989701"/>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通过传播一些内容希望达到吸引志愿者、捐赠者获得支持，实现募款的传播方式</a:t>
            </a:r>
            <a:endParaRPr lang="en-US" sz="1400" dirty="0">
              <a:solidFill>
                <a:schemeClr val="tx1">
                  <a:lumMod val="75000"/>
                </a:schemeClr>
              </a:solidFill>
              <a:cs typeface="+mn-ea"/>
              <a:sym typeface="+mn-lt"/>
            </a:endParaRPr>
          </a:p>
        </p:txBody>
      </p:sp>
      <p:sp>
        <p:nvSpPr>
          <p:cNvPr id="10" name="Rectangle 4"/>
          <p:cNvSpPr>
            <a:spLocks noChangeArrowheads="1"/>
          </p:cNvSpPr>
          <p:nvPr/>
        </p:nvSpPr>
        <p:spPr bwMode="auto">
          <a:xfrm>
            <a:off x="8047100" y="2577414"/>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资源需求传播</a:t>
            </a:r>
            <a:endParaRPr lang="en-US" sz="1400" b="1" dirty="0">
              <a:solidFill>
                <a:schemeClr val="tx1"/>
              </a:solidFill>
              <a:cs typeface="+mn-ea"/>
              <a:sym typeface="+mn-lt"/>
            </a:endParaRPr>
          </a:p>
        </p:txBody>
      </p:sp>
      <p:sp>
        <p:nvSpPr>
          <p:cNvPr id="13" name="Rectangle 8"/>
          <p:cNvSpPr>
            <a:spLocks noChangeArrowheads="1"/>
          </p:cNvSpPr>
          <p:nvPr/>
        </p:nvSpPr>
        <p:spPr bwMode="auto">
          <a:xfrm>
            <a:off x="8042973" y="4210730"/>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告知受众某些事项达到运营透明等其他机构告知性义务的传播</a:t>
            </a:r>
            <a:endParaRPr lang="en-US" sz="1400" dirty="0">
              <a:solidFill>
                <a:schemeClr val="tx1">
                  <a:lumMod val="75000"/>
                </a:schemeClr>
              </a:solidFill>
              <a:cs typeface="+mn-ea"/>
              <a:sym typeface="+mn-lt"/>
            </a:endParaRPr>
          </a:p>
        </p:txBody>
      </p:sp>
      <p:sp>
        <p:nvSpPr>
          <p:cNvPr id="14" name="Rectangle 4"/>
          <p:cNvSpPr>
            <a:spLocks noChangeArrowheads="1"/>
          </p:cNvSpPr>
          <p:nvPr/>
        </p:nvSpPr>
        <p:spPr bwMode="auto">
          <a:xfrm>
            <a:off x="8047100" y="3798443"/>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告知传播</a:t>
            </a:r>
            <a:endParaRPr lang="en-US" sz="1400" b="1" dirty="0">
              <a:solidFill>
                <a:schemeClr val="tx1"/>
              </a:solidFill>
              <a:cs typeface="+mn-ea"/>
              <a:sym typeface="+mn-lt"/>
            </a:endParaRPr>
          </a:p>
        </p:txBody>
      </p:sp>
      <p:sp>
        <p:nvSpPr>
          <p:cNvPr id="17" name="Rectangle 8"/>
          <p:cNvSpPr>
            <a:spLocks noChangeArrowheads="1"/>
          </p:cNvSpPr>
          <p:nvPr/>
        </p:nvSpPr>
        <p:spPr bwMode="auto">
          <a:xfrm>
            <a:off x="8042973" y="5431759"/>
            <a:ext cx="3255161" cy="630300"/>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a:solidFill>
                  <a:schemeClr val="tx1">
                    <a:lumMod val="75000"/>
                  </a:schemeClr>
                </a:solidFill>
                <a:cs typeface="+mn-ea"/>
                <a:sym typeface="+mn-lt"/>
              </a:rPr>
              <a:t>因为某些报道而产生了一些误解从而需要进行更正而进行的传播</a:t>
            </a:r>
            <a:endParaRPr lang="en-US" sz="1400" dirty="0">
              <a:solidFill>
                <a:schemeClr val="tx1">
                  <a:lumMod val="75000"/>
                </a:schemeClr>
              </a:solidFill>
              <a:cs typeface="+mn-ea"/>
              <a:sym typeface="+mn-lt"/>
            </a:endParaRPr>
          </a:p>
        </p:txBody>
      </p:sp>
      <p:sp>
        <p:nvSpPr>
          <p:cNvPr id="18" name="Rectangle 4"/>
          <p:cNvSpPr>
            <a:spLocks noChangeArrowheads="1"/>
          </p:cNvSpPr>
          <p:nvPr/>
        </p:nvSpPr>
        <p:spPr bwMode="auto">
          <a:xfrm>
            <a:off x="8047100" y="5019472"/>
            <a:ext cx="2360821" cy="320046"/>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a:cs typeface="+mn-ea"/>
                <a:sym typeface="+mn-lt"/>
              </a:rPr>
              <a:t>矫正传播</a:t>
            </a:r>
            <a:endParaRPr lang="en-US" sz="1400" b="1" dirty="0">
              <a:solidFill>
                <a:schemeClr val="tx1"/>
              </a:solidFill>
              <a:cs typeface="+mn-ea"/>
              <a:sym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186918"/>
            <a:ext cx="9151360" cy="792525"/>
          </a:xfrm>
          <a:ln w="12700">
            <a:miter lim="400000"/>
          </a:ln>
        </p:spPr>
        <p:txBody>
          <a:bodyPr lIns="36000" tIns="36000" rIns="36000" bIns="36000">
            <a:noAutofit/>
          </a:bodyPr>
          <a:lstStyle/>
          <a:p>
            <a:pPr hangingPunct="0"/>
            <a:r>
              <a:rPr lang="en-US" sz="2400">
                <a:latin typeface="+mn-lt"/>
                <a:ea typeface="+mn-ea"/>
                <a:cs typeface="+mn-ea"/>
                <a:sym typeface="+mn-lt"/>
              </a:rPr>
              <a:t>ABC</a:t>
            </a:r>
            <a:r>
              <a:rPr lang="zh-CN" altLang="en-US" sz="2400">
                <a:latin typeface="+mn-lt"/>
                <a:ea typeface="+mn-ea"/>
                <a:cs typeface="+mn-ea"/>
                <a:sym typeface="+mn-lt"/>
              </a:rPr>
              <a:t>品牌方法论</a:t>
            </a:r>
            <a:br>
              <a:rPr lang="en-US" altLang="zh-CN" sz="2400">
                <a:latin typeface="+mn-lt"/>
                <a:ea typeface="+mn-ea"/>
                <a:cs typeface="+mn-ea"/>
                <a:sym typeface="+mn-lt"/>
              </a:rPr>
            </a:br>
            <a:r>
              <a:rPr lang="zh-CN" altLang="en-US" sz="2400">
                <a:latin typeface="+mn-lt"/>
                <a:ea typeface="+mn-ea"/>
                <a:cs typeface="+mn-ea"/>
                <a:sym typeface="+mn-lt"/>
              </a:rPr>
              <a:t>公益传播传播渠道</a:t>
            </a:r>
            <a:r>
              <a:rPr lang="en-US" altLang="zh-CN" sz="2400">
                <a:latin typeface="+mn-lt"/>
                <a:ea typeface="+mn-ea"/>
                <a:cs typeface="+mn-ea"/>
                <a:sym typeface="+mn-lt"/>
              </a:rPr>
              <a:t>/</a:t>
            </a:r>
            <a:r>
              <a:rPr lang="zh-CN" altLang="en-US" sz="2400">
                <a:latin typeface="+mn-lt"/>
                <a:ea typeface="+mn-ea"/>
                <a:cs typeface="+mn-ea"/>
                <a:sym typeface="+mn-lt"/>
              </a:rPr>
              <a:t>触点界定</a:t>
            </a:r>
            <a:endParaRPr lang="en-US" sz="2400" dirty="0">
              <a:latin typeface="+mn-lt"/>
              <a:ea typeface="+mn-ea"/>
              <a:cs typeface="+mn-ea"/>
              <a:sym typeface="+mn-lt"/>
            </a:endParaRPr>
          </a:p>
        </p:txBody>
      </p:sp>
      <p:sp>
        <p:nvSpPr>
          <p:cNvPr id="5" name="Rectangle 8"/>
          <p:cNvSpPr>
            <a:spLocks noChangeArrowheads="1"/>
          </p:cNvSpPr>
          <p:nvPr/>
        </p:nvSpPr>
        <p:spPr bwMode="auto">
          <a:xfrm>
            <a:off x="8407118" y="1834098"/>
            <a:ext cx="3255161" cy="4002680"/>
          </a:xfrm>
          <a:prstGeom prst="rect">
            <a:avLst/>
          </a:prstGeom>
          <a:noFill/>
          <a:ln w="3175" algn="ctr">
            <a:solidFill>
              <a:schemeClr val="accent2"/>
            </a:solidFill>
            <a:miter lim="800000"/>
          </a:ln>
        </p:spPr>
        <p:txBody>
          <a:bodyPr lIns="91432" tIns="45716" rIns="91432" bIns="45716"/>
          <a:lstStyle/>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公关 </a:t>
            </a:r>
            <a:endParaRPr lang="zh-CN" altLang="en-US" sz="1400">
              <a:solidFill>
                <a:schemeClr val="tx1">
                  <a:lumMod val="75000"/>
                </a:schemeClr>
              </a:solidFill>
              <a:cs typeface="+mn-ea"/>
              <a:sym typeface="+mn-lt"/>
            </a:endParaRP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数字营销 </a:t>
            </a:r>
            <a:endParaRPr lang="zh-CN" altLang="en-US" sz="1400">
              <a:solidFill>
                <a:schemeClr val="tx1">
                  <a:lumMod val="75000"/>
                </a:schemeClr>
              </a:solidFill>
              <a:cs typeface="+mn-ea"/>
              <a:sym typeface="+mn-lt"/>
            </a:endParaRP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线下活动</a:t>
            </a:r>
            <a:endParaRPr lang="zh-CN" altLang="en-US" sz="1400">
              <a:solidFill>
                <a:schemeClr val="tx1">
                  <a:lumMod val="75000"/>
                </a:schemeClr>
              </a:solidFill>
              <a:cs typeface="+mn-ea"/>
              <a:sym typeface="+mn-lt"/>
            </a:endParaRP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户外</a:t>
            </a:r>
            <a:r>
              <a:rPr lang="en-US" altLang="zh-CN" sz="1400">
                <a:solidFill>
                  <a:schemeClr val="tx1">
                    <a:lumMod val="75000"/>
                  </a:schemeClr>
                </a:solidFill>
                <a:cs typeface="+mn-ea"/>
                <a:sym typeface="+mn-lt"/>
              </a:rPr>
              <a:t>/</a:t>
            </a:r>
            <a:r>
              <a:rPr lang="zh-CN" altLang="en-US" sz="1400">
                <a:solidFill>
                  <a:schemeClr val="tx1">
                    <a:lumMod val="75000"/>
                  </a:schemeClr>
                </a:solidFill>
                <a:cs typeface="+mn-ea"/>
                <a:sym typeface="+mn-lt"/>
              </a:rPr>
              <a:t>线上广告</a:t>
            </a:r>
            <a:endParaRPr lang="zh-CN" altLang="en-US" sz="1400">
              <a:solidFill>
                <a:schemeClr val="tx1">
                  <a:lumMod val="75000"/>
                </a:schemeClr>
              </a:solidFill>
              <a:cs typeface="+mn-ea"/>
              <a:sym typeface="+mn-lt"/>
            </a:endParaRPr>
          </a:p>
          <a:p>
            <a:pPr marL="285750"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其他触点：</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文化名人</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权威专家</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权威机构</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网络大 </a:t>
            </a:r>
            <a:r>
              <a:rPr lang="en-US" altLang="zh-CN" sz="1400">
                <a:solidFill>
                  <a:schemeClr val="tx1">
                    <a:lumMod val="75000"/>
                  </a:schemeClr>
                </a:solidFill>
                <a:cs typeface="+mn-ea"/>
                <a:sym typeface="+mn-lt"/>
              </a:rPr>
              <a:t>V</a:t>
            </a:r>
            <a:endParaRPr lang="en-US" altLang="zh-CN"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企业品牌</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企业家</a:t>
            </a:r>
            <a:endParaRPr lang="zh-CN" altLang="en-US" sz="1400">
              <a:solidFill>
                <a:schemeClr val="tx1">
                  <a:lumMod val="75000"/>
                </a:schemeClr>
              </a:solidFill>
              <a:cs typeface="+mn-ea"/>
              <a:sym typeface="+mn-lt"/>
            </a:endParaRPr>
          </a:p>
          <a:p>
            <a:pPr marL="742950" lvl="1" indent="-285750" defTabSz="577850" eaLnBrk="0">
              <a:lnSpc>
                <a:spcPct val="110000"/>
              </a:lnSpc>
              <a:spcBef>
                <a:spcPct val="30000"/>
              </a:spcBef>
              <a:buClr>
                <a:srgbClr val="CC9900"/>
              </a:buClr>
              <a:buFont typeface="Arial" panose="020B0604020202020204" pitchFamily="34" charset="0"/>
              <a:buChar char="•"/>
            </a:pPr>
            <a:r>
              <a:rPr lang="zh-CN" altLang="en-US" sz="1400">
                <a:solidFill>
                  <a:schemeClr val="tx1">
                    <a:lumMod val="75000"/>
                  </a:schemeClr>
                </a:solidFill>
                <a:cs typeface="+mn-ea"/>
                <a:sym typeface="+mn-lt"/>
              </a:rPr>
              <a:t>热门事件</a:t>
            </a:r>
            <a:endParaRPr lang="en-US" sz="1400" dirty="0">
              <a:solidFill>
                <a:schemeClr val="tx1">
                  <a:lumMod val="75000"/>
                </a:schemeClr>
              </a:solidFill>
              <a:cs typeface="+mn-ea"/>
              <a:sym typeface="+mn-lt"/>
            </a:endParaRPr>
          </a:p>
        </p:txBody>
      </p:sp>
      <p:pic>
        <p:nvPicPr>
          <p:cNvPr id="4097" name="Picture 1" descr="https://internal-api-drive-stream.feishu.cn/space/api/box/stream/download/wps/auth_code/?code=2c707ca81453ecd2589a2272f41ecb84_cde80beb8ca94aad_UCOV6NJ3DO_3SP277UF71I687FOTK2V6CFJB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202" y="1410655"/>
            <a:ext cx="7496798" cy="4585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14719"/>
            <a:ext cx="9151360" cy="792525"/>
          </a:xfrm>
        </p:spPr>
        <p:txBody>
          <a:bodyPr>
            <a:noAutofit/>
          </a:bodyPr>
          <a:lstStyle/>
          <a:p>
            <a:pPr>
              <a:lnSpc>
                <a:spcPct val="100000"/>
              </a:lnSpc>
            </a:pPr>
            <a:r>
              <a:rPr lang="en-US" altLang="zh-CN" sz="2400" dirty="0">
                <a:latin typeface="+mn-lt"/>
                <a:ea typeface="+mn-ea"/>
                <a:cs typeface="+mn-ea"/>
                <a:sym typeface="+mn-lt"/>
              </a:rPr>
              <a:t>ABC</a:t>
            </a:r>
            <a:r>
              <a:rPr lang="zh-CN" altLang="en-US" sz="2400" dirty="0">
                <a:latin typeface="+mn-lt"/>
                <a:ea typeface="+mn-ea"/>
                <a:cs typeface="+mn-ea"/>
                <a:sym typeface="+mn-lt"/>
              </a:rPr>
              <a:t>品牌咨询交付案例分享</a:t>
            </a:r>
            <a:br>
              <a:rPr lang="en-US" altLang="zh-CN" sz="2400" dirty="0">
                <a:latin typeface="+mn-lt"/>
                <a:ea typeface="+mn-ea"/>
                <a:cs typeface="+mn-ea"/>
                <a:sym typeface="+mn-lt"/>
              </a:rPr>
            </a:br>
            <a:r>
              <a:rPr lang="zh-CN" altLang="en-US" sz="2400" dirty="0">
                <a:latin typeface="+mn-lt"/>
                <a:ea typeface="+mn-ea"/>
                <a:cs typeface="+mn-ea"/>
                <a:sym typeface="+mn-lt"/>
              </a:rPr>
              <a:t>某儿童运动康复领域公益性机构</a:t>
            </a:r>
            <a:r>
              <a:rPr lang="en-US" altLang="zh-CN" sz="2400" dirty="0">
                <a:latin typeface="+mn-lt"/>
                <a:ea typeface="+mn-ea"/>
                <a:cs typeface="+mn-ea"/>
                <a:sym typeface="+mn-lt"/>
              </a:rPr>
              <a:t>——</a:t>
            </a:r>
            <a:r>
              <a:rPr lang="zh-CN" altLang="en-US" sz="2400" dirty="0">
                <a:latin typeface="+mn-lt"/>
                <a:ea typeface="+mn-ea"/>
                <a:cs typeface="+mn-ea"/>
                <a:sym typeface="+mn-lt"/>
              </a:rPr>
              <a:t>品牌咨询</a:t>
            </a:r>
            <a:endParaRPr lang="en-US" sz="2400" dirty="0">
              <a:latin typeface="+mn-lt"/>
              <a:ea typeface="+mn-ea"/>
              <a:cs typeface="+mn-ea"/>
              <a:sym typeface="+mn-lt"/>
            </a:endParaRPr>
          </a:p>
        </p:txBody>
      </p:sp>
      <p:grpSp>
        <p:nvGrpSpPr>
          <p:cNvPr id="14" name="Group 13"/>
          <p:cNvGrpSpPr/>
          <p:nvPr/>
        </p:nvGrpSpPr>
        <p:grpSpPr>
          <a:xfrm>
            <a:off x="658813" y="1901262"/>
            <a:ext cx="11090275" cy="3999786"/>
            <a:chOff x="766855" y="1248120"/>
            <a:chExt cx="8531375" cy="3999786"/>
          </a:xfrm>
        </p:grpSpPr>
        <p:sp>
          <p:nvSpPr>
            <p:cNvPr id="12" name="Rectangle 10"/>
            <p:cNvSpPr>
              <a:spLocks noChangeArrowheads="1"/>
            </p:cNvSpPr>
            <p:nvPr/>
          </p:nvSpPr>
          <p:spPr bwMode="auto">
            <a:xfrm>
              <a:off x="768443" y="3381720"/>
              <a:ext cx="1751012" cy="1866186"/>
            </a:xfrm>
            <a:prstGeom prst="rect">
              <a:avLst/>
            </a:prstGeom>
            <a:solidFill>
              <a:schemeClr val="accent1">
                <a:lumMod val="20000"/>
                <a:lumOff val="80000"/>
              </a:schemeClr>
            </a:solidFill>
            <a:ln w="9525">
              <a:noFill/>
              <a:miter lim="800000"/>
            </a:ln>
          </p:spPr>
          <p:txBody>
            <a:bodyPr lIns="90480" tIns="44446" rIns="90480" bIns="44446"/>
            <a:lstStyle/>
            <a:p>
              <a:pPr eaLnBrk="0" hangingPunct="0">
                <a:lnSpc>
                  <a:spcPct val="110000"/>
                </a:lnSpc>
                <a:spcBef>
                  <a:spcPct val="50000"/>
                </a:spcBef>
                <a:buClr>
                  <a:srgbClr val="646464"/>
                </a:buClr>
              </a:pPr>
              <a:r>
                <a:rPr lang="zh-CN" altLang="en-US" sz="1400" dirty="0">
                  <a:solidFill>
                    <a:schemeClr val="tx1">
                      <a:lumMod val="75000"/>
                    </a:schemeClr>
                  </a:solidFill>
                  <a:cs typeface="+mn-ea"/>
                  <a:sym typeface="+mn-lt"/>
                </a:rPr>
                <a:t>客户是一个针对特殊儿童的运动康复公益性机构，，目标是解决大龄特殊残障孩子的康复问题，核心产品是自主研发的康复课程及数字化全国教育平台</a:t>
              </a:r>
              <a:endParaRPr lang="zh-CN" altLang="en-US" sz="1400" dirty="0">
                <a:solidFill>
                  <a:schemeClr val="tx1">
                    <a:lumMod val="75000"/>
                  </a:schemeClr>
                </a:solidFill>
                <a:cs typeface="+mn-ea"/>
                <a:sym typeface="+mn-lt"/>
              </a:endParaRPr>
            </a:p>
          </p:txBody>
        </p:sp>
        <p:sp>
          <p:nvSpPr>
            <p:cNvPr id="4" name="Rectangle 2"/>
            <p:cNvSpPr>
              <a:spLocks noChangeArrowheads="1"/>
            </p:cNvSpPr>
            <p:nvPr/>
          </p:nvSpPr>
          <p:spPr bwMode="auto">
            <a:xfrm>
              <a:off x="2909981" y="4557344"/>
              <a:ext cx="6388249" cy="6905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en-US" altLang="zh-CN" sz="1400" dirty="0">
                  <a:solidFill>
                    <a:schemeClr val="tx1"/>
                  </a:solidFill>
                  <a:cs typeface="+mn-ea"/>
                  <a:sym typeface="+mn-lt"/>
                </a:rPr>
                <a:t>ABC</a:t>
              </a:r>
              <a:r>
                <a:rPr lang="zh-CN" altLang="en-US" sz="1400" dirty="0">
                  <a:solidFill>
                    <a:schemeClr val="tx1"/>
                  </a:solidFill>
                  <a:cs typeface="+mn-ea"/>
                  <a:sym typeface="+mn-lt"/>
                </a:rPr>
                <a:t>为客户提供了行业对标分析，机构内部诊断，品牌升级方向假设，协助客户落地工作坊共创品牌定位，协助客户设计品牌传播路径，生成商标落地方案</a:t>
              </a:r>
              <a:endParaRPr lang="zh-CN" altLang="en-US" sz="1400" dirty="0">
                <a:solidFill>
                  <a:schemeClr val="tx1"/>
                </a:solidFill>
                <a:cs typeface="+mn-ea"/>
                <a:sym typeface="+mn-lt"/>
              </a:endParaRPr>
            </a:p>
          </p:txBody>
        </p:sp>
        <p:sp>
          <p:nvSpPr>
            <p:cNvPr id="5" name="Text Box 5"/>
            <p:cNvSpPr txBox="1">
              <a:spLocks noChangeArrowheads="1"/>
            </p:cNvSpPr>
            <p:nvPr/>
          </p:nvSpPr>
          <p:spPr bwMode="auto">
            <a:xfrm>
              <a:off x="3008922" y="1716433"/>
              <a:ext cx="2564023" cy="2300666"/>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全国有很多家儿童运动康复机构，只有很少部分针对特殊儿童群体</a:t>
              </a:r>
              <a:endParaRPr lang="en-US" altLang="zh-CN" sz="1400" dirty="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国内现有儿童医学康复机构主要针对</a:t>
              </a:r>
              <a:r>
                <a:rPr lang="en-US" altLang="zh-CN" sz="1400" dirty="0">
                  <a:solidFill>
                    <a:schemeClr val="tx1">
                      <a:lumMod val="75000"/>
                    </a:schemeClr>
                  </a:solidFill>
                  <a:cs typeface="+mn-ea"/>
                  <a:sym typeface="+mn-lt"/>
                </a:rPr>
                <a:t>6</a:t>
              </a:r>
              <a:r>
                <a:rPr lang="zh-CN" altLang="en-US" sz="1400" dirty="0">
                  <a:solidFill>
                    <a:schemeClr val="tx1">
                      <a:lumMod val="75000"/>
                    </a:schemeClr>
                  </a:solidFill>
                  <a:cs typeface="+mn-ea"/>
                  <a:sym typeface="+mn-lt"/>
                </a:rPr>
                <a:t>岁以下低龄儿童，大龄儿童常被拒收</a:t>
              </a:r>
              <a:endParaRPr lang="en-US" altLang="zh-CN" sz="1400" dirty="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特殊学校缺乏专业康复及针对性课程</a:t>
              </a:r>
              <a:endParaRPr lang="en-US" altLang="zh-CN" sz="1400" dirty="0">
                <a:solidFill>
                  <a:schemeClr val="tx1">
                    <a:lumMod val="75000"/>
                  </a:schemeClr>
                </a:solidFill>
                <a:cs typeface="+mn-ea"/>
                <a:sym typeface="+mn-lt"/>
              </a:endParaRPr>
            </a:p>
          </p:txBody>
        </p:sp>
        <p:sp>
          <p:nvSpPr>
            <p:cNvPr id="6" name="Text Box 6"/>
            <p:cNvSpPr txBox="1">
              <a:spLocks noChangeArrowheads="1"/>
            </p:cNvSpPr>
            <p:nvPr/>
          </p:nvSpPr>
          <p:spPr bwMode="auto">
            <a:xfrm>
              <a:off x="5572945" y="1716433"/>
              <a:ext cx="3725283" cy="2297427"/>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对标分析行业内部优秀机构的品牌定位及传播案例，总结对市场区隔度建立的启发</a:t>
              </a:r>
              <a:endParaRPr lang="en-US" altLang="zh-CN"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基于明确的品牌定位方向、品牌调性、目标受众，统一对品牌主张的理解</a:t>
              </a:r>
              <a:endParaRPr lang="en-US" altLang="zh-CN"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对品牌未来视觉风格方向进行输出建议，明确品牌概</a:t>
              </a:r>
              <a:r>
                <a:rPr lang="zh-CN" altLang="en-US" sz="1400" dirty="0">
                  <a:cs typeface="+mn-ea"/>
                  <a:sym typeface="+mn-lt"/>
                </a:rPr>
                <a:t>念</a:t>
              </a:r>
              <a:endParaRPr lang="en-US" altLang="zh-CN"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制定</a:t>
              </a:r>
              <a:r>
                <a:rPr lang="en-US" altLang="zh-CN" sz="1400" dirty="0">
                  <a:solidFill>
                    <a:schemeClr val="tx1"/>
                  </a:solidFill>
                  <a:cs typeface="+mn-ea"/>
                  <a:sym typeface="+mn-lt"/>
                </a:rPr>
                <a:t>1-3</a:t>
              </a:r>
              <a:r>
                <a:rPr lang="zh-CN" altLang="en-US" sz="1400" dirty="0">
                  <a:solidFill>
                    <a:schemeClr val="tx1"/>
                  </a:solidFill>
                  <a:cs typeface="+mn-ea"/>
                  <a:sym typeface="+mn-lt"/>
                </a:rPr>
                <a:t>年阶段性品牌传播目标、传播主题与相应的高阶传播策略</a:t>
              </a:r>
              <a:endParaRPr lang="zh-CN" altLang="en-US" sz="1400" dirty="0">
                <a:solidFill>
                  <a:schemeClr val="tx1"/>
                </a:solidFill>
                <a:cs typeface="+mn-ea"/>
                <a:sym typeface="+mn-lt"/>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cs typeface="+mn-ea"/>
                <a:sym typeface="+mn-lt"/>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solidFill>
                  <a:cs typeface="+mn-ea"/>
                  <a:sym typeface="+mn-lt"/>
                </a:rPr>
                <a:t>为机构品牌升级明确方向，协助机构共创品牌定位，统一对品牌主张的理解，最终设计品牌传播战略和落地方案</a:t>
              </a:r>
              <a:endParaRPr lang="zh-CN" altLang="en-US" sz="1400" dirty="0">
                <a:solidFill>
                  <a:schemeClr val="tx1"/>
                </a:solidFill>
                <a:cs typeface="+mn-ea"/>
                <a:sym typeface="+mn-lt"/>
              </a:endParaRP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服务</a:t>
              </a:r>
              <a:endParaRPr lang="en-US" sz="1400" b="1" dirty="0">
                <a:solidFill>
                  <a:schemeClr val="tx1"/>
                </a:solidFill>
                <a:cs typeface="+mn-ea"/>
                <a:sym typeface="+mn-lt"/>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项目目标</a:t>
              </a:r>
              <a:endParaRPr lang="en-US" sz="1400" b="1" dirty="0">
                <a:solidFill>
                  <a:schemeClr val="tx1"/>
                </a:solidFill>
                <a:cs typeface="+mn-ea"/>
                <a:sym typeface="+mn-lt"/>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业务驱动</a:t>
              </a:r>
              <a:r>
                <a:rPr lang="en-US" altLang="zh-CN" sz="1400" b="1" dirty="0">
                  <a:solidFill>
                    <a:schemeClr val="tx1"/>
                  </a:solidFill>
                  <a:cs typeface="+mn-ea"/>
                  <a:sym typeface="+mn-lt"/>
                </a:rPr>
                <a:t>	</a:t>
              </a:r>
              <a:endParaRPr lang="en-US" sz="1400" b="1" dirty="0">
                <a:solidFill>
                  <a:schemeClr val="tx1"/>
                </a:solidFill>
                <a:cs typeface="+mn-ea"/>
                <a:sym typeface="+mn-lt"/>
              </a:endParaRPr>
            </a:p>
          </p:txBody>
        </p:sp>
        <p:sp>
          <p:nvSpPr>
            <p:cNvPr id="13" name="Rectangle 9"/>
            <p:cNvSpPr>
              <a:spLocks noChangeArrowheads="1"/>
            </p:cNvSpPr>
            <p:nvPr/>
          </p:nvSpPr>
          <p:spPr bwMode="auto">
            <a:xfrm>
              <a:off x="2909981" y="4192219"/>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cs typeface="+mn-ea"/>
                  <a:sym typeface="+mn-lt"/>
                </a:rPr>
                <a:t>客户价值</a:t>
              </a:r>
              <a:endParaRPr lang="en-GB" sz="1400" b="1" dirty="0">
                <a:solidFill>
                  <a:srgbClr val="FFFFFF"/>
                </a:solidFill>
                <a:cs typeface="+mn-ea"/>
                <a:sym typeface="+mn-lt"/>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214719"/>
            <a:ext cx="9151360" cy="792525"/>
          </a:xfrm>
        </p:spPr>
        <p:txBody>
          <a:bodyPr>
            <a:noAutofit/>
          </a:bodyPr>
          <a:lstStyle/>
          <a:p>
            <a:pPr>
              <a:lnSpc>
                <a:spcPct val="100000"/>
              </a:lnSpc>
            </a:pPr>
            <a:r>
              <a:rPr lang="en-US" altLang="zh-CN" sz="2400" dirty="0">
                <a:latin typeface="+mn-lt"/>
                <a:ea typeface="+mn-ea"/>
                <a:cs typeface="+mn-ea"/>
                <a:sym typeface="+mn-lt"/>
              </a:rPr>
              <a:t>ABC</a:t>
            </a:r>
            <a:r>
              <a:rPr lang="zh-CN" altLang="en-US" sz="2400" dirty="0">
                <a:latin typeface="+mn-lt"/>
                <a:ea typeface="+mn-ea"/>
                <a:cs typeface="+mn-ea"/>
                <a:sym typeface="+mn-lt"/>
              </a:rPr>
              <a:t>品牌咨询交付案例分享</a:t>
            </a:r>
            <a:br>
              <a:rPr lang="en-US" altLang="zh-CN" sz="2400" dirty="0">
                <a:latin typeface="+mn-lt"/>
                <a:ea typeface="+mn-ea"/>
                <a:cs typeface="+mn-ea"/>
                <a:sym typeface="+mn-lt"/>
              </a:rPr>
            </a:br>
            <a:r>
              <a:rPr lang="zh-CN" altLang="en-US" sz="2400" dirty="0">
                <a:latin typeface="+mn-lt"/>
                <a:ea typeface="+mn-ea"/>
                <a:cs typeface="+mn-ea"/>
                <a:sym typeface="+mn-lt"/>
              </a:rPr>
              <a:t>某儿童阅读领域公益性机构</a:t>
            </a:r>
            <a:r>
              <a:rPr lang="en-US" altLang="zh-CN" sz="2400" dirty="0">
                <a:latin typeface="+mn-lt"/>
                <a:ea typeface="+mn-ea"/>
                <a:cs typeface="+mn-ea"/>
                <a:sym typeface="+mn-lt"/>
              </a:rPr>
              <a:t>——</a:t>
            </a:r>
            <a:r>
              <a:rPr lang="zh-CN" altLang="en-US" sz="2400" dirty="0">
                <a:latin typeface="+mn-lt"/>
                <a:ea typeface="+mn-ea"/>
                <a:cs typeface="+mn-ea"/>
                <a:sym typeface="+mn-lt"/>
              </a:rPr>
              <a:t>品牌咨询</a:t>
            </a:r>
            <a:endParaRPr lang="en-US" sz="2400" dirty="0">
              <a:latin typeface="+mn-lt"/>
              <a:ea typeface="+mn-ea"/>
              <a:cs typeface="+mn-ea"/>
              <a:sym typeface="+mn-lt"/>
            </a:endParaRPr>
          </a:p>
        </p:txBody>
      </p:sp>
      <p:grpSp>
        <p:nvGrpSpPr>
          <p:cNvPr id="14" name="Group 13"/>
          <p:cNvGrpSpPr/>
          <p:nvPr/>
        </p:nvGrpSpPr>
        <p:grpSpPr>
          <a:xfrm>
            <a:off x="658813" y="1901262"/>
            <a:ext cx="11090275" cy="3999786"/>
            <a:chOff x="766855" y="1248120"/>
            <a:chExt cx="8531375" cy="3999786"/>
          </a:xfrm>
        </p:grpSpPr>
        <p:sp>
          <p:nvSpPr>
            <p:cNvPr id="12" name="Rectangle 10"/>
            <p:cNvSpPr>
              <a:spLocks noChangeArrowheads="1"/>
            </p:cNvSpPr>
            <p:nvPr/>
          </p:nvSpPr>
          <p:spPr bwMode="auto">
            <a:xfrm>
              <a:off x="768443" y="3381720"/>
              <a:ext cx="1751012" cy="1866186"/>
            </a:xfrm>
            <a:prstGeom prst="rect">
              <a:avLst/>
            </a:prstGeom>
            <a:solidFill>
              <a:schemeClr val="accent1">
                <a:lumMod val="20000"/>
                <a:lumOff val="80000"/>
              </a:schemeClr>
            </a:solidFill>
            <a:ln w="9525">
              <a:noFill/>
              <a:miter lim="800000"/>
            </a:ln>
          </p:spPr>
          <p:txBody>
            <a:bodyPr lIns="90480" tIns="44446" rIns="90480" bIns="44446"/>
            <a:lstStyle/>
            <a:p>
              <a:pPr eaLnBrk="0" hangingPunct="0">
                <a:lnSpc>
                  <a:spcPct val="110000"/>
                </a:lnSpc>
                <a:spcBef>
                  <a:spcPct val="50000"/>
                </a:spcBef>
                <a:buClr>
                  <a:srgbClr val="646464"/>
                </a:buClr>
              </a:pPr>
              <a:r>
                <a:rPr lang="zh-CN" altLang="en-US" sz="1400" dirty="0">
                  <a:solidFill>
                    <a:schemeClr val="tx1">
                      <a:lumMod val="75000"/>
                    </a:schemeClr>
                  </a:solidFill>
                  <a:cs typeface="+mn-ea"/>
                  <a:sym typeface="+mn-lt"/>
                </a:rPr>
                <a:t>客户是一家专注儿童阅读推广的公益机构。通过建立图书馆和开展阅读推广活动，提高乡村儿童的阅读品质</a:t>
              </a:r>
              <a:endParaRPr lang="zh-CN" altLang="en-US" sz="1400" dirty="0">
                <a:solidFill>
                  <a:schemeClr val="tx1">
                    <a:lumMod val="75000"/>
                  </a:schemeClr>
                </a:solidFill>
                <a:cs typeface="+mn-ea"/>
                <a:sym typeface="+mn-lt"/>
              </a:endParaRPr>
            </a:p>
          </p:txBody>
        </p:sp>
        <p:sp>
          <p:nvSpPr>
            <p:cNvPr id="4" name="Rectangle 2"/>
            <p:cNvSpPr>
              <a:spLocks noChangeArrowheads="1"/>
            </p:cNvSpPr>
            <p:nvPr/>
          </p:nvSpPr>
          <p:spPr bwMode="auto">
            <a:xfrm>
              <a:off x="2909981" y="4557344"/>
              <a:ext cx="6388249" cy="690562"/>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en-US" altLang="zh-CN" sz="1400" dirty="0">
                  <a:solidFill>
                    <a:schemeClr val="tx1"/>
                  </a:solidFill>
                  <a:cs typeface="+mn-ea"/>
                  <a:sym typeface="+mn-lt"/>
                </a:rPr>
                <a:t>ABC</a:t>
              </a:r>
              <a:r>
                <a:rPr lang="zh-CN" altLang="en-US" sz="1400" dirty="0">
                  <a:solidFill>
                    <a:schemeClr val="tx1"/>
                  </a:solidFill>
                  <a:cs typeface="+mn-ea"/>
                  <a:sym typeface="+mn-lt"/>
                </a:rPr>
                <a:t>为客户提供了行业对标分析，机构内部诊断，品牌现状梳理，协助客户梳理传播渠道，制定品牌策略方案。同时帮助客户在组织内部进行宣贯和培训</a:t>
              </a:r>
              <a:endParaRPr lang="zh-CN" altLang="en-US" sz="1400" dirty="0">
                <a:solidFill>
                  <a:schemeClr val="tx1"/>
                </a:solidFill>
                <a:cs typeface="+mn-ea"/>
                <a:sym typeface="+mn-lt"/>
              </a:endParaRPr>
            </a:p>
          </p:txBody>
        </p:sp>
        <p:sp>
          <p:nvSpPr>
            <p:cNvPr id="5" name="Text Box 5"/>
            <p:cNvSpPr txBox="1">
              <a:spLocks noChangeArrowheads="1"/>
            </p:cNvSpPr>
            <p:nvPr/>
          </p:nvSpPr>
          <p:spPr bwMode="auto">
            <a:xfrm>
              <a:off x="3008922" y="1716433"/>
              <a:ext cx="2564023" cy="2300666"/>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客户在过往实践中积累了大量的传播活动和渠道资源</a:t>
              </a:r>
              <a:endParaRPr lang="zh-CN" altLang="en-US" sz="1400" dirty="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客户进入下一个发展阶段之际，不够清晰的品牌成为瓶颈</a:t>
              </a:r>
              <a:endParaRPr lang="zh-CN" altLang="en-US" sz="1400" dirty="0">
                <a:solidFill>
                  <a:schemeClr val="tx1">
                    <a:lumMod val="75000"/>
                  </a:schemeClr>
                </a:solidFill>
                <a:cs typeface="+mn-ea"/>
                <a:sym typeface="+mn-lt"/>
              </a:endParaRPr>
            </a:p>
            <a:p>
              <a:pPr defTabSz="577850" eaLnBrk="0">
                <a:lnSpc>
                  <a:spcPct val="110000"/>
                </a:lnSpc>
                <a:spcBef>
                  <a:spcPct val="30000"/>
                </a:spcBef>
                <a:buClr>
                  <a:srgbClr val="CC9900"/>
                </a:buClr>
              </a:pPr>
              <a:r>
                <a:rPr lang="zh-CN" altLang="en-US" sz="1400" dirty="0">
                  <a:solidFill>
                    <a:schemeClr val="tx1">
                      <a:lumMod val="75000"/>
                    </a:schemeClr>
                  </a:solidFill>
                  <a:cs typeface="+mn-ea"/>
                  <a:sym typeface="+mn-lt"/>
                </a:rPr>
                <a:t>在实际工作中，客户不清楚如何才能正确的做品牌传播工作</a:t>
              </a:r>
              <a:endParaRPr lang="en-US" altLang="zh-CN" sz="1400" dirty="0">
                <a:solidFill>
                  <a:schemeClr val="tx1">
                    <a:lumMod val="75000"/>
                  </a:schemeClr>
                </a:solidFill>
                <a:cs typeface="+mn-ea"/>
                <a:sym typeface="+mn-lt"/>
              </a:endParaRPr>
            </a:p>
          </p:txBody>
        </p:sp>
        <p:sp>
          <p:nvSpPr>
            <p:cNvPr id="6" name="Text Box 6"/>
            <p:cNvSpPr txBox="1">
              <a:spLocks noChangeArrowheads="1"/>
            </p:cNvSpPr>
            <p:nvPr/>
          </p:nvSpPr>
          <p:spPr bwMode="auto">
            <a:xfrm>
              <a:off x="5572945" y="1716433"/>
              <a:ext cx="3725283" cy="2297427"/>
            </a:xfrm>
            <a:prstGeom prst="rect">
              <a:avLst/>
            </a:prstGeom>
            <a:noFill/>
            <a:ln w="3175" algn="ctr">
              <a:solidFill>
                <a:schemeClr val="accent2"/>
              </a:solidFill>
              <a:miter lim="800000"/>
            </a:ln>
          </p:spPr>
          <p:txBody>
            <a:bodyPr lIns="91432" tIns="45716" rIns="91432" bIns="45716"/>
            <a:lstStyle/>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为客户提供品牌现状分析及传播目标受众分析</a:t>
              </a:r>
              <a:endParaRPr lang="zh-CN" altLang="en-US"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cs typeface="+mn-ea"/>
                  <a:sym typeface="+mn-lt"/>
                </a:rPr>
                <a:t>客户</a:t>
              </a:r>
              <a:r>
                <a:rPr lang="zh-CN" altLang="en-US" sz="1400" dirty="0">
                  <a:solidFill>
                    <a:schemeClr val="tx1"/>
                  </a:solidFill>
                  <a:cs typeface="+mn-ea"/>
                  <a:sym typeface="+mn-lt"/>
                </a:rPr>
                <a:t>品牌定位</a:t>
              </a:r>
              <a:r>
                <a:rPr lang="en-US" altLang="zh-CN" sz="1400" dirty="0">
                  <a:solidFill>
                    <a:schemeClr val="tx1"/>
                  </a:solidFill>
                  <a:cs typeface="+mn-ea"/>
                  <a:sym typeface="+mn-lt"/>
                </a:rPr>
                <a:t>–</a:t>
              </a:r>
              <a:r>
                <a:rPr lang="zh-CN" altLang="en-US" sz="1400" dirty="0">
                  <a:solidFill>
                    <a:schemeClr val="tx1"/>
                  </a:solidFill>
                  <a:cs typeface="+mn-ea"/>
                  <a:sym typeface="+mn-lt"/>
                </a:rPr>
                <a:t>愿景、使命、核心价值的推敲与提炼</a:t>
              </a:r>
              <a:endParaRPr lang="zh-CN" altLang="en-US"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设计机构品牌手册、落地传播建议</a:t>
              </a:r>
              <a:endParaRPr lang="zh-CN" altLang="en-US" sz="1400" dirty="0">
                <a:solidFill>
                  <a:schemeClr val="tx1"/>
                </a:solidFill>
                <a:cs typeface="+mn-ea"/>
                <a:sym typeface="+mn-lt"/>
              </a:endParaRPr>
            </a:p>
            <a:p>
              <a:pPr marL="266700" marR="17780" indent="-266700">
                <a:lnSpc>
                  <a:spcPct val="115000"/>
                </a:lnSpc>
                <a:spcBef>
                  <a:spcPct val="20000"/>
                </a:spcBef>
                <a:buClr>
                  <a:schemeClr val="accent2"/>
                </a:buClr>
                <a:buSzPct val="75000"/>
                <a:buFont typeface="Arial" panose="020B0604020202020204" pitchFamily="34" charset="0"/>
                <a:buChar char="►"/>
              </a:pPr>
              <a:r>
                <a:rPr lang="zh-CN" altLang="en-US" sz="1400" dirty="0">
                  <a:solidFill>
                    <a:schemeClr val="tx1"/>
                  </a:solidFill>
                  <a:cs typeface="+mn-ea"/>
                  <a:sym typeface="+mn-lt"/>
                </a:rPr>
                <a:t>机构内部品牌培训与宣贯</a:t>
              </a:r>
              <a:endParaRPr lang="zh-CN" altLang="en-US" sz="1400" dirty="0">
                <a:solidFill>
                  <a:schemeClr val="tx1"/>
                </a:solidFill>
                <a:cs typeface="+mn-ea"/>
                <a:sym typeface="+mn-lt"/>
              </a:endParaRPr>
            </a:p>
          </p:txBody>
        </p:sp>
        <p:sp>
          <p:nvSpPr>
            <p:cNvPr id="7" name="AutoShape 11"/>
            <p:cNvSpPr>
              <a:spLocks noChangeArrowheads="1"/>
            </p:cNvSpPr>
            <p:nvPr/>
          </p:nvSpPr>
          <p:spPr bwMode="auto">
            <a:xfrm>
              <a:off x="2647753" y="1857720"/>
              <a:ext cx="198437" cy="1301750"/>
            </a:xfrm>
            <a:prstGeom prst="rightArrow">
              <a:avLst>
                <a:gd name="adj1" fmla="val 75009"/>
                <a:gd name="adj2" fmla="val 50310"/>
              </a:avLst>
            </a:prstGeom>
            <a:solidFill>
              <a:schemeClr val="accent1">
                <a:lumMod val="40000"/>
                <a:lumOff val="60000"/>
              </a:schemeClr>
            </a:solidFill>
            <a:ln w="12700">
              <a:noFill/>
              <a:miter lim="800000"/>
            </a:ln>
          </p:spPr>
          <p:txBody>
            <a:bodyPr wrap="none" anchor="ctr"/>
            <a:lstStyle/>
            <a:p>
              <a:pPr fontAlgn="base">
                <a:spcBef>
                  <a:spcPct val="0"/>
                </a:spcBef>
                <a:spcAft>
                  <a:spcPct val="0"/>
                </a:spcAft>
              </a:pPr>
              <a:endParaRPr lang="en-US" sz="1400" dirty="0">
                <a:solidFill>
                  <a:srgbClr val="646464"/>
                </a:solidFill>
                <a:cs typeface="+mn-ea"/>
                <a:sym typeface="+mn-lt"/>
              </a:endParaRPr>
            </a:p>
          </p:txBody>
        </p:sp>
        <p:sp>
          <p:nvSpPr>
            <p:cNvPr id="8" name="Rectangle 8"/>
            <p:cNvSpPr>
              <a:spLocks noChangeArrowheads="1"/>
            </p:cNvSpPr>
            <p:nvPr/>
          </p:nvSpPr>
          <p:spPr bwMode="auto">
            <a:xfrm>
              <a:off x="766855" y="1716434"/>
              <a:ext cx="1752600" cy="1589087"/>
            </a:xfrm>
            <a:prstGeom prst="rect">
              <a:avLst/>
            </a:prstGeom>
            <a:noFill/>
            <a:ln w="3175" algn="ctr">
              <a:solidFill>
                <a:schemeClr val="accent2"/>
              </a:solidFill>
              <a:miter lim="800000"/>
            </a:ln>
          </p:spPr>
          <p:txBody>
            <a:bodyPr lIns="91432" tIns="45716" rIns="91432" bIns="45716"/>
            <a:lstStyle/>
            <a:p>
              <a:pPr defTabSz="577850" eaLnBrk="0">
                <a:lnSpc>
                  <a:spcPct val="110000"/>
                </a:lnSpc>
                <a:spcBef>
                  <a:spcPct val="30000"/>
                </a:spcBef>
                <a:buClr>
                  <a:srgbClr val="CC9900"/>
                </a:buClr>
              </a:pPr>
              <a:r>
                <a:rPr lang="zh-CN" altLang="en-US" sz="1400" dirty="0">
                  <a:solidFill>
                    <a:schemeClr val="tx1"/>
                  </a:solidFill>
                  <a:cs typeface="+mn-ea"/>
                  <a:sym typeface="+mn-lt"/>
                </a:rPr>
                <a:t>通过案头研究、访谈、定量分析、对标分析等方法帮助客户梳理整合其品牌定位，并提出传播建议</a:t>
              </a:r>
              <a:endParaRPr lang="zh-CN" altLang="en-US" sz="1400" dirty="0">
                <a:solidFill>
                  <a:schemeClr val="tx1"/>
                </a:solidFill>
                <a:cs typeface="+mn-ea"/>
                <a:sym typeface="+mn-lt"/>
              </a:endParaRPr>
            </a:p>
          </p:txBody>
        </p:sp>
        <p:sp>
          <p:nvSpPr>
            <p:cNvPr id="9" name="Rectangle 3"/>
            <p:cNvSpPr>
              <a:spLocks noChangeArrowheads="1"/>
            </p:cNvSpPr>
            <p:nvPr/>
          </p:nvSpPr>
          <p:spPr bwMode="auto">
            <a:xfrm>
              <a:off x="5572945" y="1248121"/>
              <a:ext cx="3725284" cy="365125"/>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服务</a:t>
              </a:r>
              <a:endParaRPr lang="en-US" sz="1400" b="1" dirty="0">
                <a:solidFill>
                  <a:schemeClr val="tx1"/>
                </a:solidFill>
                <a:cs typeface="+mn-ea"/>
                <a:sym typeface="+mn-lt"/>
              </a:endParaRPr>
            </a:p>
          </p:txBody>
        </p:sp>
        <p:sp>
          <p:nvSpPr>
            <p:cNvPr id="10" name="Rectangle 4"/>
            <p:cNvSpPr>
              <a:spLocks noChangeArrowheads="1"/>
            </p:cNvSpPr>
            <p:nvPr/>
          </p:nvSpPr>
          <p:spPr bwMode="auto">
            <a:xfrm>
              <a:off x="770030" y="1248120"/>
              <a:ext cx="1816100"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项目目标</a:t>
              </a:r>
              <a:endParaRPr lang="en-US" sz="1400" b="1" dirty="0">
                <a:solidFill>
                  <a:schemeClr val="tx1"/>
                </a:solidFill>
                <a:cs typeface="+mn-ea"/>
                <a:sym typeface="+mn-lt"/>
              </a:endParaRPr>
            </a:p>
          </p:txBody>
        </p:sp>
        <p:sp>
          <p:nvSpPr>
            <p:cNvPr id="11" name="Rectangle 7"/>
            <p:cNvSpPr>
              <a:spLocks noChangeArrowheads="1"/>
            </p:cNvSpPr>
            <p:nvPr/>
          </p:nvSpPr>
          <p:spPr bwMode="auto">
            <a:xfrm>
              <a:off x="2919505" y="1248120"/>
              <a:ext cx="2554499" cy="363538"/>
            </a:xfrm>
            <a:prstGeom prst="rect">
              <a:avLst/>
            </a:prstGeom>
            <a:solidFill>
              <a:schemeClr val="accent1">
                <a:lumMod val="40000"/>
                <a:lumOff val="60000"/>
              </a:schemeClr>
            </a:solidFill>
            <a:ln w="12700" algn="ctr">
              <a:noFill/>
              <a:miter lim="800000"/>
            </a:ln>
          </p:spPr>
          <p:txBody>
            <a:bodyPr lIns="45720" rIns="45720" anchor="ctr"/>
            <a:lstStyle/>
            <a:p>
              <a:pPr fontAlgn="base">
                <a:spcBef>
                  <a:spcPct val="0"/>
                </a:spcBef>
                <a:spcAft>
                  <a:spcPct val="0"/>
                </a:spcAft>
              </a:pPr>
              <a:r>
                <a:rPr lang="zh-CN" altLang="en-US" sz="1400" b="1" dirty="0">
                  <a:solidFill>
                    <a:schemeClr val="tx1"/>
                  </a:solidFill>
                  <a:cs typeface="+mn-ea"/>
                  <a:sym typeface="+mn-lt"/>
                </a:rPr>
                <a:t>业务驱动</a:t>
              </a:r>
              <a:r>
                <a:rPr lang="en-US" altLang="zh-CN" sz="1400" b="1" dirty="0">
                  <a:solidFill>
                    <a:schemeClr val="tx1"/>
                  </a:solidFill>
                  <a:cs typeface="+mn-ea"/>
                  <a:sym typeface="+mn-lt"/>
                </a:rPr>
                <a:t>	</a:t>
              </a:r>
              <a:endParaRPr lang="en-US" sz="1400" b="1" dirty="0">
                <a:solidFill>
                  <a:schemeClr val="tx1"/>
                </a:solidFill>
                <a:cs typeface="+mn-ea"/>
                <a:sym typeface="+mn-lt"/>
              </a:endParaRPr>
            </a:p>
          </p:txBody>
        </p:sp>
        <p:sp>
          <p:nvSpPr>
            <p:cNvPr id="13" name="Rectangle 9"/>
            <p:cNvSpPr>
              <a:spLocks noChangeArrowheads="1"/>
            </p:cNvSpPr>
            <p:nvPr/>
          </p:nvSpPr>
          <p:spPr bwMode="auto">
            <a:xfrm>
              <a:off x="2909981" y="4192219"/>
              <a:ext cx="6388249" cy="304800"/>
            </a:xfrm>
            <a:prstGeom prst="rect">
              <a:avLst/>
            </a:prstGeom>
            <a:solidFill>
              <a:schemeClr val="tx2">
                <a:lumMod val="50000"/>
              </a:schemeClr>
            </a:solidFill>
            <a:ln w="12700" algn="ctr">
              <a:noFill/>
              <a:miter lim="800000"/>
              <a:headEnd type="none" w="sm" len="sm"/>
              <a:tailEnd type="none" w="sm" len="sm"/>
            </a:ln>
          </p:spPr>
          <p:txBody>
            <a:bodyPr wrap="none" anchor="ctr"/>
            <a:lstStyle/>
            <a:p>
              <a:pPr fontAlgn="base">
                <a:spcBef>
                  <a:spcPct val="0"/>
                </a:spcBef>
                <a:spcAft>
                  <a:spcPct val="0"/>
                </a:spcAft>
              </a:pPr>
              <a:r>
                <a:rPr lang="zh-CN" altLang="en-US" sz="1400" b="1" dirty="0">
                  <a:solidFill>
                    <a:srgbClr val="FFFFFF"/>
                  </a:solidFill>
                  <a:cs typeface="+mn-ea"/>
                  <a:sym typeface="+mn-lt"/>
                </a:rPr>
                <a:t>客户价值</a:t>
              </a:r>
              <a:endParaRPr lang="en-GB" sz="1400" b="1" dirty="0">
                <a:solidFill>
                  <a:srgbClr val="FFFFFF"/>
                </a:solidFill>
                <a:cs typeface="+mn-ea"/>
                <a:sym typeface="+mn-lt"/>
              </a:endParaRP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kumimoji="1" lang="zh-CN" altLang="en-US" sz="2400" dirty="0">
                <a:latin typeface="+mn-lt"/>
                <a:ea typeface="+mn-ea"/>
                <a:cs typeface="+mn-ea"/>
                <a:sym typeface="+mn-lt"/>
              </a:rPr>
              <a:t>目录</a:t>
            </a:r>
            <a:endParaRPr kumimoji="1" lang="zh-CN" altLang="en-US" sz="2400" dirty="0">
              <a:latin typeface="+mn-lt"/>
              <a:ea typeface="+mn-ea"/>
              <a:cs typeface="+mn-ea"/>
              <a:sym typeface="+mn-lt"/>
            </a:endParaRPr>
          </a:p>
        </p:txBody>
      </p:sp>
      <p:grpSp>
        <p:nvGrpSpPr>
          <p:cNvPr id="18" name="群組 7"/>
          <p:cNvGrpSpPr/>
          <p:nvPr/>
        </p:nvGrpSpPr>
        <p:grpSpPr>
          <a:xfrm>
            <a:off x="490167" y="2291821"/>
            <a:ext cx="11408463" cy="2482558"/>
            <a:chOff x="3458577" y="2368194"/>
            <a:chExt cx="11408463" cy="2482558"/>
          </a:xfrm>
        </p:grpSpPr>
        <p:sp>
          <p:nvSpPr>
            <p:cNvPr id="19" name="íŝḻiḍe"/>
            <p:cNvSpPr/>
            <p:nvPr/>
          </p:nvSpPr>
          <p:spPr>
            <a:xfrm>
              <a:off x="3458577" y="3586001"/>
              <a:ext cx="2344400" cy="337185"/>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cs typeface="+mn-ea"/>
                  <a:sym typeface="+mn-lt"/>
                </a:rPr>
                <a:t>ABC</a:t>
              </a:r>
              <a:r>
                <a:rPr kumimoji="0" lang="zh-CN" altLang="en-US" sz="1600" b="1" i="0" u="none" strike="noStrike" kern="1200" cap="none" spc="0" normalizeH="0" baseline="0" noProof="0" dirty="0">
                  <a:ln>
                    <a:noFill/>
                  </a:ln>
                  <a:solidFill>
                    <a:srgbClr val="31368D"/>
                  </a:solidFill>
                  <a:effectLst/>
                  <a:uLnTx/>
                  <a:uFillTx/>
                  <a:cs typeface="+mn-ea"/>
                  <a:sym typeface="+mn-lt"/>
                </a:rPr>
                <a:t> 对本次项目的理解</a:t>
              </a:r>
              <a:endParaRPr kumimoji="1" lang="zh-CN" altLang="en-US" sz="1600" b="1" i="0" u="none" strike="noStrike" kern="1200" cap="none" spc="0" normalizeH="0" baseline="0" noProof="0" dirty="0">
                <a:ln>
                  <a:noFill/>
                </a:ln>
                <a:solidFill>
                  <a:srgbClr val="31368D"/>
                </a:solidFill>
                <a:effectLst/>
                <a:uLnTx/>
                <a:uFillTx/>
                <a:cs typeface="+mn-ea"/>
                <a:sym typeface="+mn-lt"/>
              </a:endParaRPr>
            </a:p>
          </p:txBody>
        </p:sp>
        <p:sp>
          <p:nvSpPr>
            <p:cNvPr id="20" name="íṡļïḋe"/>
            <p:cNvSpPr/>
            <p:nvPr/>
          </p:nvSpPr>
          <p:spPr>
            <a:xfrm>
              <a:off x="3458577" y="3996672"/>
              <a:ext cx="2344400" cy="854080"/>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cs typeface="+mn-ea"/>
                  <a:sym typeface="+mn-lt"/>
                </a:rPr>
                <a:t>我们对六和需求的理解</a:t>
              </a:r>
              <a:endParaRPr kumimoji="1" lang="en-US" altLang="zh-CN" sz="1100" b="0" i="0" u="none" strike="noStrike" kern="1200" cap="none" spc="0" normalizeH="0" baseline="0" noProof="0" dirty="0">
                <a:ln>
                  <a:noFill/>
                </a:ln>
                <a:solidFill>
                  <a:srgbClr val="31368D"/>
                </a:solidFill>
                <a:effectLst/>
                <a:uLnTx/>
                <a:uFillTx/>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cs typeface="+mn-ea"/>
                  <a:sym typeface="+mn-lt"/>
                </a:rPr>
                <a:t>项目</a:t>
              </a:r>
              <a:r>
                <a:rPr kumimoji="1" lang="zh-CN" altLang="en-US" sz="1100" kern="1200" dirty="0">
                  <a:solidFill>
                    <a:srgbClr val="31368D"/>
                  </a:solidFill>
                  <a:cs typeface="+mn-ea"/>
                  <a:sym typeface="+mn-lt"/>
                </a:rPr>
                <a:t>目标与产出</a:t>
              </a:r>
              <a:endParaRPr kumimoji="1" lang="en-US" altLang="zh-CN" sz="1100" kern="1200" dirty="0">
                <a:solidFill>
                  <a:srgbClr val="31368D"/>
                </a:solidFill>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b="0" i="0" u="none" strike="noStrike" kern="1200" cap="none" spc="0" normalizeH="0" baseline="0" noProof="0" dirty="0">
                  <a:ln>
                    <a:noFill/>
                  </a:ln>
                  <a:solidFill>
                    <a:srgbClr val="31368D"/>
                  </a:solidFill>
                  <a:effectLst/>
                  <a:uLnTx/>
                  <a:uFillTx/>
                  <a:cs typeface="+mn-ea"/>
                  <a:sym typeface="+mn-lt"/>
                </a:rPr>
                <a:t>项目实施过程</a:t>
              </a:r>
              <a:endParaRPr kumimoji="1" lang="zh-CN" altLang="en-US" sz="1100" b="0" i="0" u="none" strike="noStrike" kern="1200" cap="none" spc="0" normalizeH="0" baseline="0" noProof="0" dirty="0">
                <a:ln>
                  <a:noFill/>
                </a:ln>
                <a:solidFill>
                  <a:srgbClr val="31368D"/>
                </a:solidFill>
                <a:effectLst/>
                <a:uLnTx/>
                <a:uFillTx/>
                <a:cs typeface="+mn-ea"/>
                <a:sym typeface="+mn-lt"/>
              </a:endParaRPr>
            </a:p>
          </p:txBody>
        </p:sp>
        <p:cxnSp>
          <p:nvCxnSpPr>
            <p:cNvPr id="21" name="îšḷíḓè"/>
            <p:cNvCxnSpPr/>
            <p:nvPr/>
          </p:nvCxnSpPr>
          <p:spPr>
            <a:xfrm>
              <a:off x="3458577" y="3512662"/>
              <a:ext cx="11408463" cy="0"/>
            </a:xfrm>
            <a:prstGeom prst="straightConnector1">
              <a:avLst/>
            </a:prstGeom>
            <a:noFill/>
            <a:ln w="25400" cap="flat" cmpd="sng" algn="ctr">
              <a:solidFill>
                <a:srgbClr val="8A8DC4"/>
              </a:solidFill>
              <a:prstDash val="solid"/>
              <a:tailEnd type="none"/>
            </a:ln>
            <a:effectLst/>
          </p:spPr>
        </p:cxnSp>
        <p:sp>
          <p:nvSpPr>
            <p:cNvPr id="22" name="íśľîḍê"/>
            <p:cNvSpPr txBox="1"/>
            <p:nvPr/>
          </p:nvSpPr>
          <p:spPr>
            <a:xfrm>
              <a:off x="3458577"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cs typeface="+mn-ea"/>
                  <a:sym typeface="+mn-lt"/>
                </a:rPr>
                <a:t>01</a:t>
              </a:r>
              <a:endParaRPr kumimoji="1" lang="en-US" altLang="zh-CN" sz="8800" b="1" i="0" u="none" strike="noStrike" kern="1200" cap="none" spc="0" normalizeH="0" baseline="0" noProof="0" dirty="0">
                <a:ln>
                  <a:noFill/>
                </a:ln>
                <a:solidFill>
                  <a:srgbClr val="8A8DC4"/>
                </a:solidFill>
                <a:effectLst/>
                <a:uLnTx/>
                <a:uFillTx/>
                <a:cs typeface="+mn-ea"/>
                <a:sym typeface="+mn-lt"/>
              </a:endParaRPr>
            </a:p>
          </p:txBody>
        </p:sp>
      </p:grpSp>
      <p:grpSp>
        <p:nvGrpSpPr>
          <p:cNvPr id="23" name="群組 13"/>
          <p:cNvGrpSpPr/>
          <p:nvPr/>
        </p:nvGrpSpPr>
        <p:grpSpPr>
          <a:xfrm>
            <a:off x="7430397" y="2291831"/>
            <a:ext cx="3067130" cy="2705949"/>
            <a:chOff x="6318726" y="2368839"/>
            <a:chExt cx="3067130" cy="2705949"/>
          </a:xfrm>
        </p:grpSpPr>
        <p:sp>
          <p:nvSpPr>
            <p:cNvPr id="24" name="îṣļîḓé"/>
            <p:cNvSpPr/>
            <p:nvPr/>
          </p:nvSpPr>
          <p:spPr>
            <a:xfrm>
              <a:off x="6318726" y="3360968"/>
              <a:ext cx="3067130" cy="602857"/>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25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cs typeface="+mn-ea"/>
                  <a:sym typeface="+mn-lt"/>
                </a:rPr>
                <a:t>ABC</a:t>
              </a:r>
              <a:r>
                <a:rPr kumimoji="0" lang="zh-CN" altLang="en-US" sz="1600" b="1" i="0" u="none" strike="noStrike" kern="1200" cap="none" spc="0" normalizeH="0" baseline="0" noProof="0" dirty="0">
                  <a:ln>
                    <a:noFill/>
                  </a:ln>
                  <a:solidFill>
                    <a:srgbClr val="31368D"/>
                  </a:solidFill>
                  <a:effectLst/>
                  <a:uLnTx/>
                  <a:uFillTx/>
                  <a:cs typeface="+mn-ea"/>
                  <a:sym typeface="+mn-lt"/>
                </a:rPr>
                <a:t>的优势</a:t>
              </a:r>
              <a:endParaRPr kumimoji="0" lang="en-US" altLang="zh-CN" sz="1600" b="1" i="0" u="none" strike="noStrike" kern="1200" cap="none" spc="0" normalizeH="0" baseline="0" noProof="0" dirty="0">
                <a:ln>
                  <a:noFill/>
                </a:ln>
                <a:solidFill>
                  <a:srgbClr val="31368D"/>
                </a:solidFill>
                <a:effectLst/>
                <a:uLnTx/>
                <a:uFillTx/>
                <a:cs typeface="+mn-ea"/>
                <a:sym typeface="+mn-lt"/>
              </a:endParaRPr>
            </a:p>
          </p:txBody>
        </p:sp>
        <p:sp>
          <p:nvSpPr>
            <p:cNvPr id="25" name="îŝľiḍê"/>
            <p:cNvSpPr/>
            <p:nvPr/>
          </p:nvSpPr>
          <p:spPr>
            <a:xfrm>
              <a:off x="6356913" y="3996672"/>
              <a:ext cx="2344400" cy="1078116"/>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en-US" altLang="zh-CN" sz="1100" b="0" i="0" u="none" strike="noStrike" kern="1200" cap="none" spc="0" normalizeH="0" baseline="0" noProof="0" dirty="0">
                  <a:ln>
                    <a:noFill/>
                  </a:ln>
                  <a:solidFill>
                    <a:srgbClr val="31368D"/>
                  </a:solidFill>
                  <a:effectLst/>
                  <a:uLnTx/>
                  <a:uFillTx/>
                  <a:cs typeface="+mn-ea"/>
                  <a:sym typeface="+mn-lt"/>
                </a:rPr>
                <a:t>ABC</a:t>
              </a:r>
              <a:r>
                <a:rPr kumimoji="1" lang="zh-CN" altLang="en-US" sz="1100" b="0" i="0" u="none" strike="noStrike" kern="1200" cap="none" spc="0" normalizeH="0" baseline="0" noProof="0" dirty="0">
                  <a:ln>
                    <a:noFill/>
                  </a:ln>
                  <a:solidFill>
                    <a:srgbClr val="31368D"/>
                  </a:solidFill>
                  <a:effectLst/>
                  <a:uLnTx/>
                  <a:uFillTx/>
                  <a:cs typeface="+mn-ea"/>
                  <a:sym typeface="+mn-lt"/>
                </a:rPr>
                <a:t> </a:t>
              </a:r>
              <a:r>
                <a:rPr kumimoji="1" lang="zh-CN" altLang="en-GB" sz="1100" b="0" i="0" u="none" strike="noStrike" kern="1200" cap="none" spc="0" normalizeH="0" baseline="0" noProof="0" dirty="0">
                  <a:ln>
                    <a:noFill/>
                  </a:ln>
                  <a:solidFill>
                    <a:srgbClr val="31368D"/>
                  </a:solidFill>
                  <a:effectLst/>
                  <a:uLnTx/>
                  <a:uFillTx/>
                  <a:cs typeface="+mn-ea"/>
                  <a:sym typeface="+mn-lt"/>
                </a:rPr>
                <a:t>专业</a:t>
              </a:r>
              <a:r>
                <a:rPr kumimoji="1" lang="zh-CN" altLang="en-US" sz="1100" b="0" i="0" u="none" strike="noStrike" kern="1200" cap="none" spc="0" normalizeH="0" baseline="0" noProof="0" dirty="0">
                  <a:ln>
                    <a:noFill/>
                  </a:ln>
                  <a:solidFill>
                    <a:srgbClr val="31368D"/>
                  </a:solidFill>
                  <a:effectLst/>
                  <a:uLnTx/>
                  <a:uFillTx/>
                  <a:cs typeface="+mn-ea"/>
                  <a:sym typeface="+mn-lt"/>
                </a:rPr>
                <a:t>志愿者团队</a:t>
              </a:r>
              <a:endParaRPr kumimoji="1" lang="en-US" altLang="zh-CN" sz="1100" b="0" i="0" u="none" strike="noStrike" kern="1200" cap="none" spc="0" normalizeH="0" baseline="0" noProof="0" dirty="0">
                <a:ln>
                  <a:noFill/>
                </a:ln>
                <a:solidFill>
                  <a:srgbClr val="31368D"/>
                </a:solidFill>
                <a:effectLst/>
                <a:uLnTx/>
                <a:uFillTx/>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en-GB" altLang="zh-CN" sz="1100" b="0" i="0" u="none" strike="noStrike" kern="1200" cap="none" spc="0" normalizeH="0" baseline="0" noProof="0" dirty="0">
                  <a:ln>
                    <a:noFill/>
                  </a:ln>
                  <a:solidFill>
                    <a:srgbClr val="31368D"/>
                  </a:solidFill>
                  <a:effectLst/>
                  <a:uLnTx/>
                  <a:uFillTx/>
                  <a:cs typeface="+mn-ea"/>
                  <a:sym typeface="+mn-lt"/>
                </a:rPr>
                <a:t>ABC</a:t>
              </a:r>
              <a:r>
                <a:rPr kumimoji="1" lang="zh-CN" altLang="en-US" sz="1100" b="0" i="0" u="none" strike="noStrike" kern="1200" cap="none" spc="0" normalizeH="0" baseline="0" noProof="0" dirty="0">
                  <a:ln>
                    <a:noFill/>
                  </a:ln>
                  <a:solidFill>
                    <a:srgbClr val="31368D"/>
                  </a:solidFill>
                  <a:effectLst/>
                  <a:uLnTx/>
                  <a:uFillTx/>
                  <a:cs typeface="+mn-ea"/>
                  <a:sym typeface="+mn-lt"/>
                </a:rPr>
                <a:t> 经验与优势</a:t>
              </a:r>
              <a:endParaRPr kumimoji="1" lang="en-US" altLang="zh-CN" sz="1100" b="0" i="0" u="none" strike="noStrike" kern="1200" cap="none" spc="0" normalizeH="0" baseline="0" noProof="0" dirty="0">
                <a:ln>
                  <a:noFill/>
                </a:ln>
                <a:solidFill>
                  <a:srgbClr val="31368D"/>
                </a:solidFill>
                <a:effectLst/>
                <a:uLnTx/>
                <a:uFillTx/>
                <a:cs typeface="+mn-ea"/>
                <a:sym typeface="+mn-lt"/>
              </a:endParaRPr>
            </a:p>
            <a:p>
              <a:pPr fontAlgn="base">
                <a:lnSpc>
                  <a:spcPct val="150000"/>
                </a:lnSpc>
                <a:spcBef>
                  <a:spcPct val="0"/>
                </a:spcBef>
                <a:spcAft>
                  <a:spcPct val="0"/>
                </a:spcAft>
                <a:defRPr/>
              </a:pPr>
              <a:endParaRPr kumimoji="1" lang="zh-CN" altLang="en-US" sz="1100" kern="1200" dirty="0">
                <a:solidFill>
                  <a:srgbClr val="31368D"/>
                </a:solidFill>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endParaRPr kumimoji="1" lang="zh-CN" altLang="en-US" sz="1100" b="0" i="0" u="none" strike="noStrike" kern="1200" cap="none" spc="0" normalizeH="0" baseline="0" noProof="0" dirty="0">
                <a:ln>
                  <a:noFill/>
                </a:ln>
                <a:solidFill>
                  <a:srgbClr val="31368D"/>
                </a:solidFill>
                <a:effectLst/>
                <a:uLnTx/>
                <a:uFillTx/>
                <a:cs typeface="+mn-ea"/>
                <a:sym typeface="+mn-lt"/>
              </a:endParaRPr>
            </a:p>
          </p:txBody>
        </p:sp>
        <p:cxnSp>
          <p:nvCxnSpPr>
            <p:cNvPr id="26" name="iSľidé"/>
            <p:cNvCxnSpPr/>
            <p:nvPr/>
          </p:nvCxnSpPr>
          <p:spPr>
            <a:xfrm>
              <a:off x="6356913" y="3512662"/>
              <a:ext cx="2344400" cy="0"/>
            </a:xfrm>
            <a:prstGeom prst="straightConnector1">
              <a:avLst/>
            </a:prstGeom>
            <a:noFill/>
            <a:ln w="25400" cap="flat" cmpd="sng" algn="ctr">
              <a:solidFill>
                <a:srgbClr val="8A8DC4"/>
              </a:solidFill>
              <a:prstDash val="solid"/>
              <a:tailEnd type="none"/>
            </a:ln>
            <a:effectLst/>
          </p:spPr>
        </p:cxnSp>
        <p:sp>
          <p:nvSpPr>
            <p:cNvPr id="27" name="işļídè"/>
            <p:cNvSpPr txBox="1"/>
            <p:nvPr/>
          </p:nvSpPr>
          <p:spPr>
            <a:xfrm>
              <a:off x="6356913" y="2368839"/>
              <a:ext cx="1579880" cy="144526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cs typeface="+mn-ea"/>
                  <a:sym typeface="+mn-lt"/>
                </a:rPr>
                <a:t>04</a:t>
              </a:r>
              <a:endParaRPr kumimoji="1" lang="en-US" altLang="zh-CN" sz="8800" b="1" i="0" u="none" strike="noStrike" kern="1200" cap="none" spc="0" normalizeH="0" baseline="0" noProof="0" dirty="0">
                <a:ln>
                  <a:noFill/>
                </a:ln>
                <a:solidFill>
                  <a:srgbClr val="8A8DC4"/>
                </a:solidFill>
                <a:effectLst/>
                <a:uLnTx/>
                <a:uFillTx/>
                <a:cs typeface="+mn-ea"/>
                <a:sym typeface="+mn-lt"/>
              </a:endParaRPr>
            </a:p>
          </p:txBody>
        </p:sp>
      </p:grpSp>
      <p:grpSp>
        <p:nvGrpSpPr>
          <p:cNvPr id="3" name="群組 13"/>
          <p:cNvGrpSpPr/>
          <p:nvPr/>
        </p:nvGrpSpPr>
        <p:grpSpPr>
          <a:xfrm>
            <a:off x="5114765" y="2291186"/>
            <a:ext cx="3159949" cy="2750523"/>
            <a:chOff x="6356912" y="2368194"/>
            <a:chExt cx="3159949" cy="2750523"/>
          </a:xfrm>
        </p:grpSpPr>
        <p:sp>
          <p:nvSpPr>
            <p:cNvPr id="4" name="îṣļîḓé"/>
            <p:cNvSpPr/>
            <p:nvPr/>
          </p:nvSpPr>
          <p:spPr>
            <a:xfrm>
              <a:off x="6356912" y="3257071"/>
              <a:ext cx="3159949" cy="706755"/>
            </a:xfrm>
            <a:prstGeom prst="rect">
              <a:avLst/>
            </a:prstGeom>
            <a:noFill/>
            <a:ln w="25400" cap="flat" cmpd="sng" algn="ctr">
              <a:noFill/>
              <a:prstDash val="solid"/>
            </a:ln>
            <a:effectLst/>
          </p:spPr>
          <p:txBody>
            <a:bodyPr wrap="square" lIns="91440" tIns="45720" rIns="91440" bIns="45720" rtlCol="0" anchor="b" anchorCtr="0">
              <a:spAutoFit/>
            </a:bodyPr>
            <a:lstStyle/>
            <a:p>
              <a:pPr lvl="0" fontAlgn="base">
                <a:lnSpc>
                  <a:spcPct val="250000"/>
                </a:lnSpc>
                <a:spcBef>
                  <a:spcPct val="0"/>
                </a:spcBef>
                <a:spcAft>
                  <a:spcPct val="0"/>
                </a:spcAft>
                <a:defRPr/>
              </a:pPr>
              <a:r>
                <a:rPr lang="zh-CN" altLang="en-US" sz="1600" b="1" noProof="0" dirty="0">
                  <a:ln>
                    <a:noFill/>
                  </a:ln>
                  <a:solidFill>
                    <a:srgbClr val="31368D"/>
                  </a:solidFill>
                  <a:effectLst/>
                  <a:uLnTx/>
                  <a:uFillTx/>
                  <a:cs typeface="+mn-ea"/>
                  <a:sym typeface="+mn-lt"/>
                </a:rPr>
                <a:t>项目团队与管理保障</a:t>
              </a:r>
              <a:endParaRPr lang="zh-CN" altLang="en-US" sz="1600" b="1" dirty="0">
                <a:solidFill>
                  <a:srgbClr val="31368D"/>
                </a:solidFill>
                <a:cs typeface="+mn-ea"/>
                <a:sym typeface="+mn-lt"/>
              </a:endParaRPr>
            </a:p>
          </p:txBody>
        </p:sp>
        <p:sp>
          <p:nvSpPr>
            <p:cNvPr id="5" name="îŝľiḍê"/>
            <p:cNvSpPr/>
            <p:nvPr/>
          </p:nvSpPr>
          <p:spPr>
            <a:xfrm>
              <a:off x="6356913" y="4011912"/>
              <a:ext cx="2344400" cy="1106805"/>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noProof="0" dirty="0">
                  <a:ln>
                    <a:noFill/>
                  </a:ln>
                  <a:solidFill>
                    <a:srgbClr val="31368D"/>
                  </a:solidFill>
                  <a:effectLst/>
                  <a:uLnTx/>
                  <a:uFillTx/>
                  <a:cs typeface="+mn-ea"/>
                  <a:sym typeface="+mn-lt"/>
                </a:rPr>
                <a:t>项目工作计划</a:t>
              </a:r>
              <a:endParaRPr kumimoji="1" lang="en-US" altLang="zh-CN" sz="1100" b="0" i="0" u="none" strike="noStrike" kern="1200" cap="none" spc="0" normalizeH="0" baseline="0" noProof="0" dirty="0">
                <a:ln>
                  <a:noFill/>
                </a:ln>
                <a:solidFill>
                  <a:srgbClr val="31368D"/>
                </a:solidFill>
                <a:effectLst/>
                <a:uLnTx/>
                <a:uFillTx/>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noProof="0" dirty="0">
                  <a:ln>
                    <a:noFill/>
                  </a:ln>
                  <a:solidFill>
                    <a:srgbClr val="31368D"/>
                  </a:solidFill>
                  <a:effectLst/>
                  <a:uLnTx/>
                  <a:uFillTx/>
                  <a:cs typeface="+mn-ea"/>
                  <a:sym typeface="+mn-lt"/>
                </a:rPr>
                <a:t>项目团队构成</a:t>
              </a:r>
              <a:endParaRPr kumimoji="1" lang="en-US" altLang="zh-CN" sz="1100" b="0" i="0" u="none" strike="noStrike" kern="1200" cap="none" spc="0" normalizeH="0" baseline="0" noProof="0" dirty="0">
                <a:ln>
                  <a:noFill/>
                </a:ln>
                <a:solidFill>
                  <a:srgbClr val="31368D"/>
                </a:solidFill>
                <a:effectLst/>
                <a:uLnTx/>
                <a:uFillTx/>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dirty="0">
                  <a:solidFill>
                    <a:srgbClr val="31368D"/>
                  </a:solidFill>
                  <a:cs typeface="+mn-ea"/>
                  <a:sym typeface="+mn-lt"/>
                </a:rPr>
                <a:t>项目管理保障</a:t>
              </a:r>
              <a:endParaRPr kumimoji="1" lang="en-US" altLang="zh-CN" sz="1100" kern="1200" dirty="0">
                <a:solidFill>
                  <a:srgbClr val="31368D"/>
                </a:solidFill>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noProof="0" dirty="0">
                  <a:ln>
                    <a:noFill/>
                  </a:ln>
                  <a:solidFill>
                    <a:srgbClr val="31368D"/>
                  </a:solidFill>
                  <a:effectLst/>
                  <a:uLnTx/>
                  <a:uFillTx/>
                  <a:cs typeface="+mn-ea"/>
                  <a:sym typeface="+mn-lt"/>
                </a:rPr>
                <a:t>项目费用构成</a:t>
              </a:r>
              <a:endParaRPr kumimoji="1" lang="en-US" altLang="zh-CN" sz="1100" b="0" i="0" u="none" strike="noStrike" kern="1200" cap="none" spc="0" normalizeH="0" baseline="0" noProof="0" dirty="0">
                <a:ln>
                  <a:noFill/>
                </a:ln>
                <a:solidFill>
                  <a:srgbClr val="31368D"/>
                </a:solidFill>
                <a:effectLst/>
                <a:uLnTx/>
                <a:uFillTx/>
                <a:cs typeface="+mn-ea"/>
                <a:sym typeface="+mn-lt"/>
              </a:endParaRPr>
            </a:p>
          </p:txBody>
        </p:sp>
        <p:cxnSp>
          <p:nvCxnSpPr>
            <p:cNvPr id="6" name="iSľidé"/>
            <p:cNvCxnSpPr/>
            <p:nvPr/>
          </p:nvCxnSpPr>
          <p:spPr>
            <a:xfrm>
              <a:off x="6356913" y="3512662"/>
              <a:ext cx="2344400" cy="0"/>
            </a:xfrm>
            <a:prstGeom prst="straightConnector1">
              <a:avLst/>
            </a:prstGeom>
            <a:noFill/>
            <a:ln w="25400" cap="flat" cmpd="sng" algn="ctr">
              <a:solidFill>
                <a:srgbClr val="8A8DC4"/>
              </a:solidFill>
              <a:prstDash val="solid"/>
              <a:tailEnd type="none"/>
            </a:ln>
            <a:effectLst/>
          </p:spPr>
        </p:cxnSp>
        <p:sp>
          <p:nvSpPr>
            <p:cNvPr id="7" name="işļídè"/>
            <p:cNvSpPr txBox="1"/>
            <p:nvPr/>
          </p:nvSpPr>
          <p:spPr>
            <a:xfrm>
              <a:off x="6356913"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cs typeface="+mn-ea"/>
                  <a:sym typeface="+mn-lt"/>
                </a:rPr>
                <a:t>03</a:t>
              </a:r>
              <a:endParaRPr kumimoji="1" lang="zh-CN" altLang="en-US" sz="8800" b="1" i="0" u="none" strike="noStrike" kern="1200" cap="none" spc="0" normalizeH="0" baseline="0" noProof="0" dirty="0">
                <a:ln>
                  <a:noFill/>
                </a:ln>
                <a:solidFill>
                  <a:srgbClr val="8A8DC4"/>
                </a:solidFill>
                <a:effectLst/>
                <a:uLnTx/>
                <a:uFillTx/>
                <a:cs typeface="+mn-ea"/>
                <a:sym typeface="+mn-lt"/>
              </a:endParaRPr>
            </a:p>
          </p:txBody>
        </p:sp>
      </p:grpSp>
      <p:grpSp>
        <p:nvGrpSpPr>
          <p:cNvPr id="8" name="群組 1"/>
          <p:cNvGrpSpPr/>
          <p:nvPr/>
        </p:nvGrpSpPr>
        <p:grpSpPr>
          <a:xfrm>
            <a:off x="2875754" y="2291186"/>
            <a:ext cx="2344400" cy="2227283"/>
            <a:chOff x="560241" y="2368194"/>
            <a:chExt cx="2344400" cy="2227283"/>
          </a:xfrm>
        </p:grpSpPr>
        <p:sp>
          <p:nvSpPr>
            <p:cNvPr id="11" name="îSlïḋé"/>
            <p:cNvSpPr/>
            <p:nvPr>
              <p:custDataLst>
                <p:tags r:id="rId1"/>
              </p:custDataLst>
            </p:nvPr>
          </p:nvSpPr>
          <p:spPr>
            <a:xfrm>
              <a:off x="560241" y="3257071"/>
              <a:ext cx="2344400" cy="706755"/>
            </a:xfrm>
            <a:prstGeom prst="rect">
              <a:avLst/>
            </a:prstGeom>
            <a:noFill/>
            <a:ln w="25400" cap="flat" cmpd="sng" algn="ctr">
              <a:noFill/>
              <a:prstDash val="solid"/>
            </a:ln>
            <a:effectLst/>
          </p:spPr>
          <p:txBody>
            <a:bodyPr wrap="square" lIns="91440" tIns="45720" rIns="91440" bIns="45720" rtlCol="0" anchor="b" anchorCtr="0">
              <a:spAutoFit/>
            </a:bodyPr>
            <a:lstStyle/>
            <a:p>
              <a:pPr lvl="0" fontAlgn="base">
                <a:lnSpc>
                  <a:spcPct val="250000"/>
                </a:lnSpc>
                <a:spcBef>
                  <a:spcPct val="0"/>
                </a:spcBef>
                <a:spcAft>
                  <a:spcPct val="0"/>
                </a:spcAft>
                <a:defRPr/>
              </a:pPr>
              <a:r>
                <a:rPr lang="zh-CN" altLang="en-US" sz="1600" b="1" noProof="0" dirty="0">
                  <a:ln>
                    <a:noFill/>
                  </a:ln>
                  <a:solidFill>
                    <a:srgbClr val="31368D"/>
                  </a:solidFill>
                  <a:effectLst/>
                  <a:uLnTx/>
                  <a:uFillTx/>
                  <a:cs typeface="+mn-ea"/>
                  <a:sym typeface="+mn-lt"/>
                </a:rPr>
                <a:t>相关方法论</a:t>
              </a:r>
              <a:r>
                <a:rPr lang="zh-CN" altLang="en-US" sz="1600" b="1" dirty="0">
                  <a:solidFill>
                    <a:srgbClr val="31368D"/>
                  </a:solidFill>
                  <a:cs typeface="+mn-ea"/>
                  <a:sym typeface="+mn-lt"/>
                </a:rPr>
                <a:t>及案例</a:t>
              </a:r>
              <a:endParaRPr kumimoji="0" lang="en-US" altLang="zh-CN" sz="1600" b="1" i="0" u="none" strike="noStrike" kern="1200" cap="none" spc="0" normalizeH="0" baseline="0" noProof="0" dirty="0">
                <a:ln>
                  <a:noFill/>
                </a:ln>
                <a:solidFill>
                  <a:srgbClr val="31368D"/>
                </a:solidFill>
                <a:effectLst/>
                <a:uLnTx/>
                <a:uFillTx/>
                <a:cs typeface="+mn-ea"/>
                <a:sym typeface="+mn-lt"/>
              </a:endParaRPr>
            </a:p>
          </p:txBody>
        </p:sp>
        <p:sp>
          <p:nvSpPr>
            <p:cNvPr id="12" name="îş1ïḓe"/>
            <p:cNvSpPr/>
            <p:nvPr>
              <p:custDataLst>
                <p:tags r:id="rId2"/>
              </p:custDataLst>
            </p:nvPr>
          </p:nvSpPr>
          <p:spPr>
            <a:xfrm>
              <a:off x="560241" y="3996672"/>
              <a:ext cx="2344400" cy="598805"/>
            </a:xfrm>
            <a:prstGeom prst="rect">
              <a:avLst/>
            </a:prstGeom>
            <a:noFill/>
            <a:ln w="25400" cap="flat" cmpd="sng" algn="ctr">
              <a:noFill/>
              <a:prstDash val="solid"/>
            </a:ln>
            <a:effectLst/>
          </p:spPr>
          <p:txBody>
            <a:bodyPr wrap="square" lIns="91440" tIns="45720" rIns="91440" bIns="45720" rtlCol="0" anchor="t" anchorCtr="0">
              <a:spAutoFit/>
            </a:bodyPr>
            <a:lstStyle/>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dirty="0">
                  <a:solidFill>
                    <a:srgbClr val="31368D"/>
                  </a:solidFill>
                  <a:cs typeface="+mn-ea"/>
                  <a:sym typeface="+mn-lt"/>
                </a:rPr>
                <a:t>项目相关方法论</a:t>
              </a:r>
              <a:endParaRPr kumimoji="1" lang="en-US" altLang="zh-CN" sz="1100" dirty="0">
                <a:solidFill>
                  <a:srgbClr val="31368D"/>
                </a:solidFill>
                <a:cs typeface="+mn-ea"/>
                <a:sym typeface="+mn-lt"/>
              </a:endParaRPr>
            </a:p>
            <a:p>
              <a:pPr marL="171450" marR="0" lvl="0" indent="-171450" defTabSz="914400" eaLnBrk="1" fontAlgn="base" latinLnBrk="0" hangingPunct="1">
                <a:lnSpc>
                  <a:spcPct val="150000"/>
                </a:lnSpc>
                <a:spcBef>
                  <a:spcPct val="0"/>
                </a:spcBef>
                <a:spcAft>
                  <a:spcPct val="0"/>
                </a:spcAft>
                <a:buClrTx/>
                <a:buSzTx/>
                <a:buFont typeface="Wingdings" panose="05000000000000000000" pitchFamily="2" charset="2"/>
                <a:buChar char="n"/>
                <a:defRPr/>
              </a:pPr>
              <a:r>
                <a:rPr kumimoji="1" lang="zh-CN" altLang="en-US" sz="1100" noProof="0" dirty="0">
                  <a:ln>
                    <a:noFill/>
                  </a:ln>
                  <a:solidFill>
                    <a:srgbClr val="31368D"/>
                  </a:solidFill>
                  <a:effectLst/>
                  <a:uLnTx/>
                  <a:uFillTx/>
                  <a:cs typeface="+mn-ea"/>
                  <a:sym typeface="+mn-lt"/>
                </a:rPr>
                <a:t>相关案例分享</a:t>
              </a:r>
              <a:endParaRPr kumimoji="1" lang="en-US" altLang="zh-CN" sz="1100" b="0" i="0" u="none" strike="noStrike" kern="1200" cap="none" spc="0" normalizeH="0" baseline="0" noProof="0" dirty="0">
                <a:ln>
                  <a:noFill/>
                </a:ln>
                <a:solidFill>
                  <a:srgbClr val="31368D"/>
                </a:solidFill>
                <a:effectLst/>
                <a:uLnTx/>
                <a:uFillTx/>
                <a:cs typeface="+mn-ea"/>
                <a:sym typeface="+mn-lt"/>
              </a:endParaRPr>
            </a:p>
          </p:txBody>
        </p:sp>
        <p:cxnSp>
          <p:nvCxnSpPr>
            <p:cNvPr id="13" name="ïsḻîḍè"/>
            <p:cNvCxnSpPr/>
            <p:nvPr>
              <p:custDataLst>
                <p:tags r:id="rId3"/>
              </p:custDataLst>
            </p:nvPr>
          </p:nvCxnSpPr>
          <p:spPr>
            <a:xfrm>
              <a:off x="560241" y="3512662"/>
              <a:ext cx="2030095" cy="0"/>
            </a:xfrm>
            <a:prstGeom prst="straightConnector1">
              <a:avLst/>
            </a:prstGeom>
            <a:noFill/>
            <a:ln w="25400" cap="flat" cmpd="sng" algn="ctr">
              <a:solidFill>
                <a:srgbClr val="8A8DC4"/>
              </a:solidFill>
              <a:prstDash val="solid"/>
              <a:tailEnd type="none"/>
            </a:ln>
            <a:effectLst/>
          </p:spPr>
        </p:cxnSp>
        <p:sp>
          <p:nvSpPr>
            <p:cNvPr id="14" name="í$ḷiḍe"/>
            <p:cNvSpPr txBox="1"/>
            <p:nvPr>
              <p:custDataLst>
                <p:tags r:id="rId4"/>
              </p:custDataLst>
            </p:nvPr>
          </p:nvSpPr>
          <p:spPr>
            <a:xfrm>
              <a:off x="560241" y="2368194"/>
              <a:ext cx="1576072" cy="144655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cs typeface="+mn-ea"/>
                  <a:sym typeface="+mn-lt"/>
                </a:rPr>
                <a:t>02</a:t>
              </a:r>
              <a:endParaRPr kumimoji="1" lang="en-US" altLang="zh-CN" sz="8800" b="1" i="0" u="none" strike="noStrike" kern="1200" cap="none" spc="0" normalizeH="0" baseline="0" noProof="0" dirty="0">
                <a:ln>
                  <a:noFill/>
                </a:ln>
                <a:solidFill>
                  <a:srgbClr val="8A8DC4"/>
                </a:solidFill>
                <a:effectLst/>
                <a:uLnTx/>
                <a:uFillTx/>
                <a:cs typeface="+mn-ea"/>
                <a:sym typeface="+mn-lt"/>
              </a:endParaRPr>
            </a:p>
          </p:txBody>
        </p:sp>
      </p:grpSp>
      <p:grpSp>
        <p:nvGrpSpPr>
          <p:cNvPr id="28" name="群組 13"/>
          <p:cNvGrpSpPr/>
          <p:nvPr/>
        </p:nvGrpSpPr>
        <p:grpSpPr>
          <a:xfrm>
            <a:off x="9835595" y="2291831"/>
            <a:ext cx="3067130" cy="1944202"/>
            <a:chOff x="6318726" y="2368839"/>
            <a:chExt cx="3067130" cy="1944202"/>
          </a:xfrm>
        </p:grpSpPr>
        <p:sp>
          <p:nvSpPr>
            <p:cNvPr id="29" name="îṣļîḓé"/>
            <p:cNvSpPr/>
            <p:nvPr/>
          </p:nvSpPr>
          <p:spPr>
            <a:xfrm>
              <a:off x="6318726" y="3360968"/>
              <a:ext cx="3067130" cy="602857"/>
            </a:xfrm>
            <a:prstGeom prst="rect">
              <a:avLst/>
            </a:prstGeom>
            <a:noFill/>
            <a:ln w="25400" cap="flat" cmpd="sng" algn="ctr">
              <a:noFill/>
              <a:prstDash val="solid"/>
            </a:ln>
            <a:effectLst/>
          </p:spPr>
          <p:txBody>
            <a:bodyPr wrap="square" lIns="91440" tIns="45720" rIns="91440" bIns="45720" rtlCol="0" anchor="b" anchorCtr="0">
              <a:spAutoFit/>
            </a:bodyPr>
            <a:lstStyle/>
            <a:p>
              <a:pPr marL="0" marR="0" lvl="0" indent="0" defTabSz="914400" eaLnBrk="1" fontAlgn="base" latinLnBrk="0" hangingPunct="1">
                <a:lnSpc>
                  <a:spcPct val="2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31368D"/>
                  </a:solidFill>
                  <a:effectLst/>
                  <a:uLnTx/>
                  <a:uFillTx/>
                  <a:cs typeface="+mn-ea"/>
                  <a:sym typeface="+mn-lt"/>
                </a:rPr>
                <a:t>附录</a:t>
              </a:r>
              <a:endParaRPr kumimoji="0" lang="en-US" altLang="zh-CN" sz="1600" b="1" i="0" u="none" strike="noStrike" kern="1200" cap="none" spc="0" normalizeH="0" baseline="0" noProof="0" dirty="0">
                <a:ln>
                  <a:noFill/>
                </a:ln>
                <a:solidFill>
                  <a:srgbClr val="31368D"/>
                </a:solidFill>
                <a:effectLst/>
                <a:uLnTx/>
                <a:uFillTx/>
                <a:cs typeface="+mn-ea"/>
                <a:sym typeface="+mn-lt"/>
              </a:endParaRPr>
            </a:p>
          </p:txBody>
        </p:sp>
        <p:sp>
          <p:nvSpPr>
            <p:cNvPr id="30" name="îŝľiḍê"/>
            <p:cNvSpPr/>
            <p:nvPr/>
          </p:nvSpPr>
          <p:spPr>
            <a:xfrm>
              <a:off x="6356913" y="3996672"/>
              <a:ext cx="2344400" cy="316369"/>
            </a:xfrm>
            <a:prstGeom prst="rect">
              <a:avLst/>
            </a:prstGeom>
            <a:noFill/>
            <a:ln w="25400" cap="flat" cmpd="sng" algn="ctr">
              <a:noFill/>
              <a:prstDash val="solid"/>
            </a:ln>
            <a:effectLst/>
          </p:spPr>
          <p:txBody>
            <a:bodyPr wrap="square" lIns="91440" tIns="45720" rIns="91440" bIns="45720" rtlCol="0" anchor="t" anchorCtr="0">
              <a:spAutoFit/>
            </a:bodyPr>
            <a:lstStyle/>
            <a:p>
              <a:pPr marL="171450" indent="-171450" fontAlgn="base">
                <a:lnSpc>
                  <a:spcPct val="150000"/>
                </a:lnSpc>
                <a:spcBef>
                  <a:spcPct val="0"/>
                </a:spcBef>
                <a:spcAft>
                  <a:spcPct val="0"/>
                </a:spcAft>
                <a:buFont typeface="Wingdings" panose="05000000000000000000" pitchFamily="2" charset="2"/>
                <a:buChar char="n"/>
                <a:defRPr/>
              </a:pPr>
              <a:r>
                <a:rPr kumimoji="1" lang="en-US" altLang="zh-CN" sz="1100" dirty="0">
                  <a:solidFill>
                    <a:srgbClr val="31368D"/>
                  </a:solidFill>
                  <a:cs typeface="+mn-ea"/>
                  <a:sym typeface="+mn-lt"/>
                </a:rPr>
                <a:t>ABC</a:t>
              </a:r>
              <a:r>
                <a:rPr kumimoji="1" lang="zh-CN" altLang="en-US" sz="1100" dirty="0">
                  <a:solidFill>
                    <a:srgbClr val="31368D"/>
                  </a:solidFill>
                  <a:cs typeface="+mn-ea"/>
                  <a:sym typeface="+mn-lt"/>
                </a:rPr>
                <a:t>合伙人介绍</a:t>
              </a:r>
              <a:endParaRPr kumimoji="1" lang="zh-CN" altLang="en-US" sz="1100" b="0" i="0" u="none" strike="noStrike" kern="1200" cap="none" spc="0" normalizeH="0" baseline="0" noProof="0" dirty="0">
                <a:ln>
                  <a:noFill/>
                </a:ln>
                <a:solidFill>
                  <a:srgbClr val="31368D"/>
                </a:solidFill>
                <a:effectLst/>
                <a:uLnTx/>
                <a:uFillTx/>
                <a:cs typeface="+mn-ea"/>
                <a:sym typeface="+mn-lt"/>
              </a:endParaRPr>
            </a:p>
          </p:txBody>
        </p:sp>
        <p:cxnSp>
          <p:nvCxnSpPr>
            <p:cNvPr id="31" name="iSľidé"/>
            <p:cNvCxnSpPr/>
            <p:nvPr/>
          </p:nvCxnSpPr>
          <p:spPr>
            <a:xfrm>
              <a:off x="6356913" y="3512662"/>
              <a:ext cx="2024848" cy="0"/>
            </a:xfrm>
            <a:prstGeom prst="straightConnector1">
              <a:avLst/>
            </a:prstGeom>
            <a:noFill/>
            <a:ln w="25400" cap="flat" cmpd="sng" algn="ctr">
              <a:solidFill>
                <a:srgbClr val="8A8DC4"/>
              </a:solidFill>
              <a:prstDash val="solid"/>
              <a:tailEnd type="none"/>
            </a:ln>
            <a:effectLst/>
          </p:spPr>
        </p:cxnSp>
        <p:sp>
          <p:nvSpPr>
            <p:cNvPr id="32" name="işļídè"/>
            <p:cNvSpPr txBox="1"/>
            <p:nvPr/>
          </p:nvSpPr>
          <p:spPr>
            <a:xfrm>
              <a:off x="6356913" y="2368839"/>
              <a:ext cx="1579880" cy="1445260"/>
            </a:xfrm>
            <a:prstGeom prst="rect">
              <a:avLst/>
            </a:prstGeom>
            <a:noFill/>
          </p:spPr>
          <p:txBody>
            <a:bodyPr wrap="none" lIns="91440" tIns="45720" rIns="91440" bIns="45720" rtlCol="0" anchor="ctr" anchorCtr="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en-US" altLang="zh-CN" sz="8800" b="1" i="0" u="none" strike="noStrike" kern="1200" cap="none" spc="0" normalizeH="0" baseline="0" noProof="0" dirty="0">
                  <a:ln>
                    <a:noFill/>
                  </a:ln>
                  <a:solidFill>
                    <a:srgbClr val="8A8DC4"/>
                  </a:solidFill>
                  <a:effectLst/>
                  <a:uLnTx/>
                  <a:uFillTx/>
                  <a:cs typeface="+mn-ea"/>
                  <a:sym typeface="+mn-lt"/>
                </a:rPr>
                <a:t>05</a:t>
              </a:r>
              <a:endParaRPr kumimoji="1" lang="en-US" altLang="zh-CN" sz="8800" b="1" i="0" u="none" strike="noStrike" kern="1200" cap="none" spc="0" normalizeH="0" baseline="0" noProof="0" dirty="0">
                <a:ln>
                  <a:noFill/>
                </a:ln>
                <a:solidFill>
                  <a:srgbClr val="8A8DC4"/>
                </a:solidFill>
                <a:effectLst/>
                <a:uLnTx/>
                <a:uFillTx/>
                <a:cs typeface="+mn-ea"/>
                <a:sym typeface="+mn-lt"/>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4303395" cy="1753235"/>
          </a:xfrm>
          <a:prstGeom prst="rect">
            <a:avLst/>
          </a:prstGeom>
          <a:noFill/>
        </p:spPr>
        <p:txBody>
          <a:bodyPr wrap="none" rtlCol="0">
            <a:spAutoFit/>
          </a:bodyPr>
          <a:lstStyle/>
          <a:p>
            <a:pPr algn="l"/>
            <a:r>
              <a:rPr kumimoji="1" lang="zh-CN" altLang="en-US" sz="3600" b="1" dirty="0">
                <a:solidFill>
                  <a:schemeClr val="bg1"/>
                </a:solidFill>
                <a:cs typeface="+mn-ea"/>
                <a:sym typeface="+mn-lt"/>
              </a:rPr>
              <a:t>第</a:t>
            </a:r>
            <a:r>
              <a:rPr kumimoji="1" lang="zh-CN" altLang="en-US" sz="3600" b="1" dirty="0">
                <a:solidFill>
                  <a:schemeClr val="bg1"/>
                </a:solidFill>
                <a:cs typeface="+mn-ea"/>
                <a:sym typeface="+mn-lt"/>
              </a:rPr>
              <a:t>三部分</a:t>
            </a:r>
            <a:endParaRPr kumimoji="1" lang="zh-CN" altLang="en-US" sz="3600" b="1" dirty="0">
              <a:solidFill>
                <a:schemeClr val="bg1"/>
              </a:solidFill>
              <a:cs typeface="+mn-ea"/>
              <a:sym typeface="+mn-lt"/>
            </a:endParaRPr>
          </a:p>
          <a:p>
            <a:pPr algn="l"/>
            <a:endParaRPr kumimoji="1" lang="zh-CN" altLang="en-US" sz="3600" b="1" dirty="0">
              <a:solidFill>
                <a:schemeClr val="bg1"/>
              </a:solidFill>
              <a:cs typeface="+mn-ea"/>
              <a:sym typeface="+mn-lt"/>
            </a:endParaRPr>
          </a:p>
          <a:p>
            <a:r>
              <a:rPr kumimoji="1" lang="zh-CN" altLang="en-US" sz="3600" b="1" dirty="0">
                <a:solidFill>
                  <a:schemeClr val="bg1"/>
                </a:solidFill>
                <a:cs typeface="+mn-ea"/>
                <a:sym typeface="+mn-lt"/>
              </a:rPr>
              <a:t>项目团队与管理保障</a:t>
            </a:r>
            <a:endParaRPr kumimoji="1" lang="zh-CN" altLang="en-US" sz="3600" b="1" dirty="0">
              <a:solidFill>
                <a:schemeClr val="bg1"/>
              </a:solidFill>
              <a:cs typeface="+mn-ea"/>
              <a:sym typeface="+mn-lt"/>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89"/>
            <a:ext cx="10299951" cy="424732"/>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dirty="0">
                <a:latin typeface="+mn-lt"/>
                <a:ea typeface="+mn-ea"/>
                <a:cs typeface="+mn-ea"/>
                <a:sym typeface="+mn-lt"/>
              </a:rPr>
              <a:t>项目工作计划：咨询项目将持续</a:t>
            </a:r>
            <a:r>
              <a:rPr lang="en-US" altLang="zh-CN" sz="2400" b="1" dirty="0">
                <a:latin typeface="+mn-lt"/>
                <a:ea typeface="+mn-ea"/>
                <a:cs typeface="+mn-ea"/>
                <a:sym typeface="+mn-lt"/>
              </a:rPr>
              <a:t>3</a:t>
            </a:r>
            <a:r>
              <a:rPr lang="zh-CN" altLang="en-US" sz="2400" b="1" dirty="0">
                <a:latin typeface="+mn-lt"/>
                <a:ea typeface="+mn-ea"/>
                <a:cs typeface="+mn-ea"/>
                <a:sym typeface="+mn-lt"/>
              </a:rPr>
              <a:t>个月，期间将安排汇报月度汇报会</a:t>
            </a:r>
            <a:endParaRPr lang="en-US" sz="2400" b="1" dirty="0">
              <a:latin typeface="+mn-lt"/>
              <a:ea typeface="+mn-ea"/>
              <a:cs typeface="+mn-ea"/>
              <a:sym typeface="+mn-lt"/>
            </a:endParaRPr>
          </a:p>
        </p:txBody>
      </p:sp>
      <p:graphicFrame>
        <p:nvGraphicFramePr>
          <p:cNvPr id="3" name="Table 7"/>
          <p:cNvGraphicFramePr>
            <a:graphicFrameLocks noGrp="1"/>
          </p:cNvGraphicFramePr>
          <p:nvPr>
            <p:custDataLst>
              <p:tags r:id="rId1"/>
            </p:custDataLst>
          </p:nvPr>
        </p:nvGraphicFramePr>
        <p:xfrm>
          <a:off x="308482" y="1400817"/>
          <a:ext cx="11502948" cy="5145944"/>
        </p:xfrm>
        <a:graphic>
          <a:graphicData uri="http://schemas.openxmlformats.org/drawingml/2006/table">
            <a:tbl>
              <a:tblPr firstRow="1" bandRow="1">
                <a:tableStyleId>{5C22544A-7EE6-4342-B048-85BDC9FD1C3A}</a:tableStyleId>
              </a:tblPr>
              <a:tblGrid>
                <a:gridCol w="2988000"/>
                <a:gridCol w="709579"/>
                <a:gridCol w="709579"/>
                <a:gridCol w="709579"/>
                <a:gridCol w="709579"/>
                <a:gridCol w="709579"/>
                <a:gridCol w="709579"/>
                <a:gridCol w="709579"/>
                <a:gridCol w="709579"/>
                <a:gridCol w="709579"/>
                <a:gridCol w="709579"/>
                <a:gridCol w="709579"/>
                <a:gridCol w="709579"/>
              </a:tblGrid>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latin typeface="+mn-lt"/>
                          <a:ea typeface="+mn-ea"/>
                          <a:cs typeface="+mn-ea"/>
                          <a:sym typeface="+mn-lt"/>
                        </a:rPr>
                        <a:t>项目工作及主要交付成果</a:t>
                      </a:r>
                      <a:endParaRPr lang="zh-CN" altLang="en-US" sz="1400" b="1"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Week1</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Week2</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a:latin typeface="+mn-lt"/>
                          <a:ea typeface="+mn-ea"/>
                          <a:cs typeface="+mn-ea"/>
                          <a:sym typeface="+mn-lt"/>
                        </a:rPr>
                        <a:t>Week3</a:t>
                      </a:r>
                      <a:endParaRPr lang="zh-CN" altLang="en-US" sz="12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Week4</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Week5</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a:latin typeface="+mn-lt"/>
                          <a:ea typeface="+mn-ea"/>
                          <a:cs typeface="+mn-ea"/>
                          <a:sym typeface="+mn-lt"/>
                        </a:rPr>
                        <a:t>Week6</a:t>
                      </a:r>
                      <a:endParaRPr lang="zh-CN" altLang="en-US" sz="12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Week7</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Week8</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Week9</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Week10</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Week11</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Week12</a:t>
                      </a:r>
                      <a:endParaRPr lang="zh-CN" altLang="en-US" sz="12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项目准备与资料研读</a:t>
                      </a:r>
                      <a:endParaRPr kumimoji="0" lang="en-US" altLang="zh-CN"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gridSpan="13">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第一阶段</a:t>
                      </a:r>
                      <a:endParaRPr kumimoji="0" lang="en-US" altLang="zh-CN"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内部访谈，深入理解现状与</a:t>
                      </a: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目标</a:t>
                      </a:r>
                      <a:endPar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个案访谈，凝练六</a:t>
                      </a: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和品牌核心</a:t>
                      </a: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特征</a:t>
                      </a:r>
                      <a:endPar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定制传播方案策略，总结品牌</a:t>
                      </a: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特征</a:t>
                      </a:r>
                      <a:endPar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gridSpan="1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第二阶段</a:t>
                      </a:r>
                      <a:endParaRPr kumimoji="0" lang="en-US" altLang="zh-CN"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srgbClr val="1E1E1E"/>
                          </a:solidFill>
                          <a:effectLst/>
                          <a:uLnTx/>
                          <a:uFillTx/>
                          <a:cs typeface="+mn-ea"/>
                          <a:sym typeface="+mn-lt"/>
                        </a:rPr>
                        <a:t>传播物料补充搜集</a:t>
                      </a:r>
                      <a:endParaRPr kumimoji="0" lang="en-US" altLang="zh-CN"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品牌典型传播内容沉淀</a:t>
                      </a:r>
                      <a:endPar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gridSpan="1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rPr>
                        <a:t>第三阶段（项目组选择性交付）</a:t>
                      </a:r>
                      <a:endParaRPr kumimoji="0" lang="zh-CN" altLang="en-US"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1E1E1E"/>
                          </a:solidFill>
                          <a:effectLst/>
                          <a:uLnTx/>
                          <a:uFillTx/>
                          <a:latin typeface="+mn-lt"/>
                          <a:ea typeface="+mn-ea"/>
                          <a:cs typeface="+mn-ea"/>
                          <a:sym typeface="+mn-lt"/>
                        </a:rPr>
                        <a:t>品牌传播战略制定与落地路径</a:t>
                      </a:r>
                      <a:endParaRPr kumimoji="0" lang="en-US" altLang="zh-CN" sz="1400" b="0" i="0" u="none" strike="noStrike" kern="1200" cap="none" spc="0" normalizeH="0" baseline="0" noProof="0" dirty="0">
                        <a:ln>
                          <a:noFill/>
                        </a:ln>
                        <a:solidFill>
                          <a:srgbClr val="1E1E1E"/>
                        </a:solidFill>
                        <a:effectLst/>
                        <a:uLnTx/>
                        <a:uFillTx/>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solidFill>
                            <a:srgbClr val="1E1E1E"/>
                          </a:solidFill>
                          <a:latin typeface="+mn-lt"/>
                          <a:ea typeface="+mn-ea"/>
                          <a:cs typeface="+mn-ea"/>
                          <a:sym typeface="+mn-lt"/>
                        </a:rPr>
                        <a:t>编制报告</a:t>
                      </a:r>
                      <a:endParaRPr lang="en-US" altLang="zh-CN" sz="1400" b="0" dirty="0">
                        <a:solidFill>
                          <a:srgbClr val="1E1E1E"/>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91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solidFill>
                            <a:srgbClr val="1E1E1E"/>
                          </a:solidFill>
                          <a:latin typeface="+mn-lt"/>
                          <a:ea typeface="+mn-ea"/>
                          <a:cs typeface="+mn-ea"/>
                          <a:sym typeface="+mn-lt"/>
                        </a:rPr>
                        <a:t>总结及内容细化</a:t>
                      </a:r>
                      <a:endParaRPr lang="en-US" altLang="zh-CN" sz="1400" b="0" dirty="0">
                        <a:solidFill>
                          <a:srgbClr val="1E1E1E"/>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40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Rectangle 7"/>
          <p:cNvSpPr/>
          <p:nvPr/>
        </p:nvSpPr>
        <p:spPr>
          <a:xfrm>
            <a:off x="3304379" y="1951883"/>
            <a:ext cx="681686"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Rectangle 40"/>
          <p:cNvSpPr/>
          <p:nvPr/>
        </p:nvSpPr>
        <p:spPr>
          <a:xfrm>
            <a:off x="3307803" y="2711225"/>
            <a:ext cx="1382366"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Rectangle 41"/>
          <p:cNvSpPr/>
          <p:nvPr/>
        </p:nvSpPr>
        <p:spPr>
          <a:xfrm>
            <a:off x="5433060" y="3469640"/>
            <a:ext cx="1421765" cy="167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Rectangle 42"/>
          <p:cNvSpPr/>
          <p:nvPr/>
        </p:nvSpPr>
        <p:spPr>
          <a:xfrm>
            <a:off x="6148070" y="4224020"/>
            <a:ext cx="681990" cy="183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Rectangle 48"/>
          <p:cNvSpPr/>
          <p:nvPr/>
        </p:nvSpPr>
        <p:spPr>
          <a:xfrm>
            <a:off x="8967842" y="5360339"/>
            <a:ext cx="2126242"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Rectangle 49"/>
          <p:cNvSpPr/>
          <p:nvPr/>
        </p:nvSpPr>
        <p:spPr>
          <a:xfrm>
            <a:off x="1984001" y="6461502"/>
            <a:ext cx="1219526" cy="377411"/>
          </a:xfrm>
          <a:prstGeom prst="rect">
            <a:avLst/>
          </a:prstGeom>
        </p:spPr>
        <p:txBody>
          <a:bodyPr wrap="square">
            <a:spAutoFit/>
          </a:bodyPr>
          <a:lstStyle/>
          <a:p>
            <a:pPr algn="r">
              <a:lnSpc>
                <a:spcPct val="150000"/>
              </a:lnSpc>
            </a:pPr>
            <a:r>
              <a:rPr lang="zh-CN" altLang="en-US" sz="1400" b="1" dirty="0">
                <a:cs typeface="+mn-ea"/>
                <a:sym typeface="+mn-lt"/>
              </a:rPr>
              <a:t>项目启动会</a:t>
            </a:r>
            <a:endParaRPr lang="zh-CN" altLang="en-US" sz="1400" b="1" dirty="0">
              <a:cs typeface="+mn-ea"/>
              <a:sym typeface="+mn-lt"/>
            </a:endParaRPr>
          </a:p>
        </p:txBody>
      </p:sp>
      <p:grpSp>
        <p:nvGrpSpPr>
          <p:cNvPr id="27" name="组合 26"/>
          <p:cNvGrpSpPr/>
          <p:nvPr/>
        </p:nvGrpSpPr>
        <p:grpSpPr>
          <a:xfrm>
            <a:off x="3194277" y="1887094"/>
            <a:ext cx="184706" cy="4805361"/>
            <a:chOff x="3194277" y="1879600"/>
            <a:chExt cx="184706" cy="4805361"/>
          </a:xfrm>
        </p:grpSpPr>
        <p:sp>
          <p:nvSpPr>
            <p:cNvPr id="13" name="AutoShape 38"/>
            <p:cNvSpPr>
              <a:spLocks noChangeArrowheads="1"/>
            </p:cNvSpPr>
            <p:nvPr>
              <p:custDataLst>
                <p:tags r:id="rId2"/>
              </p:custDataLst>
            </p:nvPr>
          </p:nvSpPr>
          <p:spPr bwMode="auto">
            <a:xfrm>
              <a:off x="3194277" y="6514521"/>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mn-lt"/>
                <a:ea typeface="+mn-ea"/>
                <a:cs typeface="+mn-ea"/>
                <a:sym typeface="+mn-lt"/>
              </a:endParaRPr>
            </a:p>
          </p:txBody>
        </p:sp>
        <p:sp>
          <p:nvSpPr>
            <p:cNvPr id="14" name="Line 55"/>
            <p:cNvSpPr>
              <a:spLocks noChangeShapeType="1"/>
            </p:cNvSpPr>
            <p:nvPr>
              <p:custDataLst>
                <p:tags r:id="rId3"/>
              </p:custDataLst>
            </p:nvPr>
          </p:nvSpPr>
          <p:spPr bwMode="gray">
            <a:xfrm>
              <a:off x="3286630" y="1879600"/>
              <a:ext cx="0" cy="4625163"/>
            </a:xfrm>
            <a:prstGeom prst="line">
              <a:avLst/>
            </a:prstGeom>
            <a:noFill/>
            <a:ln w="28575">
              <a:solidFill>
                <a:srgbClr val="C00000"/>
              </a:solidFill>
              <a:round/>
            </a:ln>
          </p:spPr>
          <p:txBody>
            <a:bodyPr wrap="none" anchor="ctr"/>
            <a:lstStyle/>
            <a:p>
              <a:endParaRPr lang="en-US">
                <a:cs typeface="+mn-ea"/>
                <a:sym typeface="+mn-lt"/>
              </a:endParaRPr>
            </a:p>
          </p:txBody>
        </p:sp>
      </p:grpSp>
      <p:grpSp>
        <p:nvGrpSpPr>
          <p:cNvPr id="28" name="组合 27"/>
          <p:cNvGrpSpPr/>
          <p:nvPr/>
        </p:nvGrpSpPr>
        <p:grpSpPr>
          <a:xfrm>
            <a:off x="6042518" y="1886683"/>
            <a:ext cx="184706" cy="4806182"/>
            <a:chOff x="6029818" y="1879600"/>
            <a:chExt cx="184706" cy="4806182"/>
          </a:xfrm>
        </p:grpSpPr>
        <p:sp>
          <p:nvSpPr>
            <p:cNvPr id="15" name="AutoShape 38"/>
            <p:cNvSpPr>
              <a:spLocks noChangeArrowheads="1"/>
            </p:cNvSpPr>
            <p:nvPr>
              <p:custDataLst>
                <p:tags r:id="rId4"/>
              </p:custDataLst>
            </p:nvPr>
          </p:nvSpPr>
          <p:spPr bwMode="auto">
            <a:xfrm>
              <a:off x="6029818" y="6515342"/>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mn-lt"/>
                <a:ea typeface="+mn-ea"/>
                <a:cs typeface="+mn-ea"/>
                <a:sym typeface="+mn-lt"/>
              </a:endParaRPr>
            </a:p>
          </p:txBody>
        </p:sp>
        <p:sp>
          <p:nvSpPr>
            <p:cNvPr id="16" name="Line 55"/>
            <p:cNvSpPr>
              <a:spLocks noChangeShapeType="1"/>
            </p:cNvSpPr>
            <p:nvPr>
              <p:custDataLst>
                <p:tags r:id="rId5"/>
              </p:custDataLst>
            </p:nvPr>
          </p:nvSpPr>
          <p:spPr bwMode="gray">
            <a:xfrm>
              <a:off x="6122171" y="1879600"/>
              <a:ext cx="0" cy="4628011"/>
            </a:xfrm>
            <a:prstGeom prst="line">
              <a:avLst/>
            </a:prstGeom>
            <a:noFill/>
            <a:ln w="28575">
              <a:solidFill>
                <a:srgbClr val="C00000"/>
              </a:solidFill>
              <a:round/>
            </a:ln>
          </p:spPr>
          <p:txBody>
            <a:bodyPr wrap="none" anchor="ctr"/>
            <a:lstStyle/>
            <a:p>
              <a:endParaRPr lang="en-US">
                <a:cs typeface="+mn-ea"/>
                <a:sym typeface="+mn-lt"/>
              </a:endParaRPr>
            </a:p>
          </p:txBody>
        </p:sp>
      </p:grpSp>
      <p:sp>
        <p:nvSpPr>
          <p:cNvPr id="17" name="Rectangle 58"/>
          <p:cNvSpPr/>
          <p:nvPr/>
        </p:nvSpPr>
        <p:spPr>
          <a:xfrm>
            <a:off x="4735013" y="6461502"/>
            <a:ext cx="1294765" cy="377411"/>
          </a:xfrm>
          <a:prstGeom prst="rect">
            <a:avLst/>
          </a:prstGeom>
        </p:spPr>
        <p:txBody>
          <a:bodyPr wrap="square">
            <a:spAutoFit/>
          </a:bodyPr>
          <a:lstStyle/>
          <a:p>
            <a:pPr algn="r">
              <a:lnSpc>
                <a:spcPct val="150000"/>
              </a:lnSpc>
            </a:pPr>
            <a:r>
              <a:rPr lang="zh-CN" altLang="en-US" sz="1400" b="1" dirty="0">
                <a:cs typeface="+mn-ea"/>
                <a:sym typeface="+mn-lt"/>
              </a:rPr>
              <a:t>初期汇报会</a:t>
            </a:r>
            <a:endParaRPr lang="zh-CN" altLang="en-US" sz="1400" b="1" dirty="0">
              <a:cs typeface="+mn-ea"/>
              <a:sym typeface="+mn-lt"/>
            </a:endParaRPr>
          </a:p>
        </p:txBody>
      </p:sp>
      <p:grpSp>
        <p:nvGrpSpPr>
          <p:cNvPr id="29" name="组合 28"/>
          <p:cNvGrpSpPr/>
          <p:nvPr/>
        </p:nvGrpSpPr>
        <p:grpSpPr>
          <a:xfrm>
            <a:off x="8878059" y="1881924"/>
            <a:ext cx="184706" cy="4815700"/>
            <a:chOff x="8865359" y="1879600"/>
            <a:chExt cx="184706" cy="4815700"/>
          </a:xfrm>
        </p:grpSpPr>
        <p:sp>
          <p:nvSpPr>
            <p:cNvPr id="18" name="AutoShape 38"/>
            <p:cNvSpPr>
              <a:spLocks noChangeArrowheads="1"/>
            </p:cNvSpPr>
            <p:nvPr>
              <p:custDataLst>
                <p:tags r:id="rId6"/>
              </p:custDataLst>
            </p:nvPr>
          </p:nvSpPr>
          <p:spPr bwMode="auto">
            <a:xfrm>
              <a:off x="8865359" y="6524860"/>
              <a:ext cx="184706" cy="170440"/>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mn-lt"/>
                <a:ea typeface="+mn-ea"/>
                <a:cs typeface="+mn-ea"/>
                <a:sym typeface="+mn-lt"/>
              </a:endParaRPr>
            </a:p>
          </p:txBody>
        </p:sp>
        <p:sp>
          <p:nvSpPr>
            <p:cNvPr id="19" name="Line 55"/>
            <p:cNvSpPr>
              <a:spLocks noChangeShapeType="1"/>
            </p:cNvSpPr>
            <p:nvPr>
              <p:custDataLst>
                <p:tags r:id="rId7"/>
              </p:custDataLst>
            </p:nvPr>
          </p:nvSpPr>
          <p:spPr bwMode="gray">
            <a:xfrm>
              <a:off x="8957712" y="1879600"/>
              <a:ext cx="0" cy="4638417"/>
            </a:xfrm>
            <a:prstGeom prst="line">
              <a:avLst/>
            </a:prstGeom>
            <a:noFill/>
            <a:ln w="28575">
              <a:solidFill>
                <a:srgbClr val="C00000"/>
              </a:solidFill>
              <a:round/>
            </a:ln>
          </p:spPr>
          <p:txBody>
            <a:bodyPr wrap="none" anchor="ctr"/>
            <a:lstStyle/>
            <a:p>
              <a:endParaRPr lang="en-US">
                <a:cs typeface="+mn-ea"/>
                <a:sym typeface="+mn-lt"/>
              </a:endParaRPr>
            </a:p>
          </p:txBody>
        </p:sp>
      </p:grpSp>
      <p:sp>
        <p:nvSpPr>
          <p:cNvPr id="20" name="Rectangle 61"/>
          <p:cNvSpPr/>
          <p:nvPr/>
        </p:nvSpPr>
        <p:spPr>
          <a:xfrm>
            <a:off x="7778662" y="6461502"/>
            <a:ext cx="1091671" cy="377411"/>
          </a:xfrm>
          <a:prstGeom prst="rect">
            <a:avLst/>
          </a:prstGeom>
        </p:spPr>
        <p:txBody>
          <a:bodyPr wrap="square">
            <a:spAutoFit/>
          </a:bodyPr>
          <a:lstStyle/>
          <a:p>
            <a:pPr algn="r">
              <a:lnSpc>
                <a:spcPct val="150000"/>
              </a:lnSpc>
            </a:pPr>
            <a:r>
              <a:rPr lang="zh-CN" altLang="en-US" sz="1400" b="1" dirty="0">
                <a:cs typeface="+mn-ea"/>
                <a:sym typeface="+mn-lt"/>
              </a:rPr>
              <a:t>中期汇报会</a:t>
            </a:r>
            <a:endParaRPr lang="en-US" altLang="zh-CN" sz="1400" b="1" dirty="0">
              <a:cs typeface="+mn-ea"/>
              <a:sym typeface="+mn-lt"/>
            </a:endParaRPr>
          </a:p>
        </p:txBody>
      </p:sp>
      <p:grpSp>
        <p:nvGrpSpPr>
          <p:cNvPr id="9" name="组合 8"/>
          <p:cNvGrpSpPr/>
          <p:nvPr/>
        </p:nvGrpSpPr>
        <p:grpSpPr>
          <a:xfrm>
            <a:off x="11713601" y="1879600"/>
            <a:ext cx="184706" cy="4820348"/>
            <a:chOff x="11700901" y="1879600"/>
            <a:chExt cx="184706" cy="4820348"/>
          </a:xfrm>
        </p:grpSpPr>
        <p:sp>
          <p:nvSpPr>
            <p:cNvPr id="21" name="AutoShape 38"/>
            <p:cNvSpPr>
              <a:spLocks noChangeArrowheads="1"/>
            </p:cNvSpPr>
            <p:nvPr>
              <p:custDataLst>
                <p:tags r:id="rId8"/>
              </p:custDataLst>
            </p:nvPr>
          </p:nvSpPr>
          <p:spPr bwMode="auto">
            <a:xfrm>
              <a:off x="11700901" y="6529509"/>
              <a:ext cx="184706" cy="170439"/>
            </a:xfrm>
            <a:prstGeom prst="diamond">
              <a:avLst/>
            </a:prstGeom>
            <a:solidFill>
              <a:srgbClr val="C61000"/>
            </a:solidFill>
            <a:ln w="9525">
              <a:solidFill>
                <a:srgbClr val="C61000"/>
              </a:solidFill>
              <a:miter lim="800000"/>
            </a:ln>
          </p:spPr>
          <p:txBody>
            <a:bodyPr wrap="none" anchor="ctr"/>
            <a:lstStyle>
              <a:lvl1pPr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l" eaLnBrk="1" hangingPunct="1"/>
              <a:endParaRPr lang="el-GR" altLang="zh-CN" sz="2800">
                <a:solidFill>
                  <a:schemeClr val="bg1"/>
                </a:solidFill>
                <a:latin typeface="+mn-lt"/>
                <a:ea typeface="+mn-ea"/>
                <a:cs typeface="+mn-ea"/>
                <a:sym typeface="+mn-lt"/>
              </a:endParaRPr>
            </a:p>
          </p:txBody>
        </p:sp>
        <p:sp>
          <p:nvSpPr>
            <p:cNvPr id="22" name="Line 55"/>
            <p:cNvSpPr>
              <a:spLocks noChangeShapeType="1"/>
            </p:cNvSpPr>
            <p:nvPr>
              <p:custDataLst>
                <p:tags r:id="rId9"/>
              </p:custDataLst>
            </p:nvPr>
          </p:nvSpPr>
          <p:spPr bwMode="gray">
            <a:xfrm>
              <a:off x="11793254" y="1879600"/>
              <a:ext cx="0" cy="4638417"/>
            </a:xfrm>
            <a:prstGeom prst="line">
              <a:avLst/>
            </a:prstGeom>
            <a:noFill/>
            <a:ln w="28575">
              <a:solidFill>
                <a:srgbClr val="C00000"/>
              </a:solidFill>
              <a:round/>
            </a:ln>
          </p:spPr>
          <p:txBody>
            <a:bodyPr wrap="none" anchor="ctr"/>
            <a:lstStyle/>
            <a:p>
              <a:endParaRPr lang="en-US">
                <a:cs typeface="+mn-ea"/>
                <a:sym typeface="+mn-lt"/>
              </a:endParaRPr>
            </a:p>
          </p:txBody>
        </p:sp>
      </p:grpSp>
      <p:sp>
        <p:nvSpPr>
          <p:cNvPr id="23" name="Rectangle 64"/>
          <p:cNvSpPr/>
          <p:nvPr/>
        </p:nvSpPr>
        <p:spPr>
          <a:xfrm>
            <a:off x="10009883" y="6461502"/>
            <a:ext cx="1684523" cy="377411"/>
          </a:xfrm>
          <a:prstGeom prst="rect">
            <a:avLst/>
          </a:prstGeom>
        </p:spPr>
        <p:txBody>
          <a:bodyPr wrap="square">
            <a:spAutoFit/>
          </a:bodyPr>
          <a:lstStyle/>
          <a:p>
            <a:pPr algn="r">
              <a:lnSpc>
                <a:spcPct val="150000"/>
              </a:lnSpc>
            </a:pPr>
            <a:r>
              <a:rPr lang="zh-CN" altLang="en-US" sz="1400" b="1" dirty="0">
                <a:cs typeface="+mn-ea"/>
                <a:sym typeface="+mn-lt"/>
              </a:rPr>
              <a:t>末期汇报会</a:t>
            </a:r>
            <a:endParaRPr lang="zh-CN" altLang="en-US" sz="1400" b="1" dirty="0">
              <a:cs typeface="+mn-ea"/>
              <a:sym typeface="+mn-lt"/>
            </a:endParaRPr>
          </a:p>
        </p:txBody>
      </p:sp>
      <p:sp>
        <p:nvSpPr>
          <p:cNvPr id="24" name="Rectangle 65"/>
          <p:cNvSpPr/>
          <p:nvPr/>
        </p:nvSpPr>
        <p:spPr>
          <a:xfrm>
            <a:off x="6134606" y="5731628"/>
            <a:ext cx="4250503"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Rectangle 40"/>
          <p:cNvSpPr/>
          <p:nvPr/>
        </p:nvSpPr>
        <p:spPr>
          <a:xfrm>
            <a:off x="4017645" y="3090545"/>
            <a:ext cx="2125980" cy="167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Rectangle 48"/>
          <p:cNvSpPr/>
          <p:nvPr/>
        </p:nvSpPr>
        <p:spPr>
          <a:xfrm>
            <a:off x="10413684" y="6125520"/>
            <a:ext cx="1397725"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Rectangle 45"/>
          <p:cNvSpPr/>
          <p:nvPr/>
        </p:nvSpPr>
        <p:spPr>
          <a:xfrm>
            <a:off x="6851061" y="4593250"/>
            <a:ext cx="2107488" cy="18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182891"/>
            <a:ext cx="10053304" cy="757130"/>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dirty="0">
                <a:solidFill>
                  <a:schemeClr val="bg1"/>
                </a:solidFill>
                <a:latin typeface="+mn-lt"/>
                <a:ea typeface="+mn-ea"/>
                <a:cs typeface="+mn-ea"/>
                <a:sym typeface="+mn-lt"/>
              </a:rPr>
              <a:t>项目</a:t>
            </a:r>
            <a:r>
              <a:rPr lang="zh-CN" altLang="en-US" sz="2400" b="1">
                <a:solidFill>
                  <a:schemeClr val="bg1"/>
                </a:solidFill>
                <a:latin typeface="+mn-lt"/>
                <a:ea typeface="+mn-ea"/>
                <a:cs typeface="+mn-ea"/>
                <a:sym typeface="+mn-lt"/>
              </a:rPr>
              <a:t>团队构成：</a:t>
            </a:r>
            <a:r>
              <a:rPr lang="zh-CN" altLang="en-US" sz="2400" b="1" dirty="0">
                <a:solidFill>
                  <a:schemeClr val="bg1"/>
                </a:solidFill>
                <a:latin typeface="+mn-lt"/>
                <a:ea typeface="+mn-ea"/>
                <a:cs typeface="+mn-ea"/>
                <a:sym typeface="+mn-lt"/>
              </a:rPr>
              <a:t>为保证项目的有序开展，</a:t>
            </a:r>
            <a:r>
              <a:rPr lang="en-US" altLang="zh-CN" sz="2400" b="1" dirty="0">
                <a:solidFill>
                  <a:schemeClr val="bg1"/>
                </a:solidFill>
                <a:latin typeface="+mn-lt"/>
                <a:ea typeface="+mn-ea"/>
                <a:cs typeface="+mn-ea"/>
                <a:sym typeface="+mn-lt"/>
              </a:rPr>
              <a:t>ABC</a:t>
            </a:r>
            <a:r>
              <a:rPr lang="zh-CN" altLang="en-US" sz="2400" b="1" dirty="0">
                <a:solidFill>
                  <a:schemeClr val="bg1"/>
                </a:solidFill>
                <a:latin typeface="+mn-lt"/>
                <a:ea typeface="+mn-ea"/>
                <a:cs typeface="+mn-ea"/>
                <a:sym typeface="+mn-lt"/>
              </a:rPr>
              <a:t>充分调动相关资源为本项目配备专业化的项目团队</a:t>
            </a:r>
            <a:endParaRPr lang="en-US" sz="2400" b="1" dirty="0">
              <a:latin typeface="+mn-lt"/>
              <a:ea typeface="+mn-ea"/>
              <a:cs typeface="+mn-ea"/>
              <a:sym typeface="+mn-lt"/>
            </a:endParaRPr>
          </a:p>
        </p:txBody>
      </p:sp>
      <p:cxnSp>
        <p:nvCxnSpPr>
          <p:cNvPr id="26" name="Straight Connector 7"/>
          <p:cNvCxnSpPr/>
          <p:nvPr/>
        </p:nvCxnSpPr>
        <p:spPr>
          <a:xfrm flipV="1">
            <a:off x="3124475" y="4860983"/>
            <a:ext cx="6369271" cy="5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8"/>
          <p:cNvCxnSpPr/>
          <p:nvPr/>
        </p:nvCxnSpPr>
        <p:spPr>
          <a:xfrm>
            <a:off x="3082381" y="3598717"/>
            <a:ext cx="6332495" cy="107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30"/>
          <p:cNvSpPr txBox="1">
            <a:spLocks noChangeArrowheads="1"/>
          </p:cNvSpPr>
          <p:nvPr/>
        </p:nvSpPr>
        <p:spPr bwMode="auto">
          <a:xfrm>
            <a:off x="259855" y="1741829"/>
            <a:ext cx="20447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en-US" altLang="zh-CN" sz="1600" b="1" dirty="0">
                <a:latin typeface="+mn-lt"/>
                <a:ea typeface="+mn-ea"/>
                <a:cs typeface="+mn-ea"/>
                <a:sym typeface="+mn-lt"/>
              </a:rPr>
              <a:t>ABC</a:t>
            </a:r>
            <a:r>
              <a:rPr lang="zh-CN" altLang="en-US" sz="1600" b="1" dirty="0">
                <a:latin typeface="+mn-lt"/>
                <a:ea typeface="+mn-ea"/>
                <a:cs typeface="+mn-ea"/>
                <a:sym typeface="+mn-lt"/>
              </a:rPr>
              <a:t>项目团队</a:t>
            </a:r>
            <a:r>
              <a:rPr lang="en-US" altLang="zh-CN" sz="1600" b="1" dirty="0">
                <a:latin typeface="+mn-lt"/>
                <a:ea typeface="+mn-ea"/>
                <a:cs typeface="+mn-ea"/>
                <a:sym typeface="+mn-lt"/>
              </a:rPr>
              <a:t>*</a:t>
            </a:r>
            <a:endParaRPr lang="en-US" altLang="zh-CN" sz="1600" b="1" dirty="0">
              <a:latin typeface="+mn-lt"/>
              <a:ea typeface="+mn-ea"/>
              <a:cs typeface="+mn-ea"/>
              <a:sym typeface="+mn-lt"/>
            </a:endParaRPr>
          </a:p>
          <a:p>
            <a:pPr algn="ctr" eaLnBrk="1" hangingPunct="1">
              <a:lnSpc>
                <a:spcPct val="100000"/>
              </a:lnSpc>
              <a:spcBef>
                <a:spcPct val="0"/>
              </a:spcBef>
              <a:buClrTx/>
              <a:buFont typeface="Arial" panose="020B0604020202020204" pitchFamily="34" charset="0"/>
              <a:buNone/>
            </a:pPr>
            <a:r>
              <a:rPr lang="zh-CN" altLang="en-US" sz="1600" b="1" dirty="0">
                <a:latin typeface="+mn-lt"/>
                <a:ea typeface="+mn-ea"/>
                <a:cs typeface="+mn-ea"/>
                <a:sym typeface="+mn-lt"/>
              </a:rPr>
              <a:t>组建及工作内容</a:t>
            </a:r>
            <a:endParaRPr lang="en-US" altLang="zh-CN" sz="1600" b="1" dirty="0">
              <a:latin typeface="+mn-lt"/>
              <a:ea typeface="+mn-ea"/>
              <a:cs typeface="+mn-ea"/>
              <a:sym typeface="+mn-lt"/>
            </a:endParaRPr>
          </a:p>
        </p:txBody>
      </p:sp>
      <p:sp>
        <p:nvSpPr>
          <p:cNvPr id="29" name="Rectangle 17"/>
          <p:cNvSpPr/>
          <p:nvPr/>
        </p:nvSpPr>
        <p:spPr>
          <a:xfrm>
            <a:off x="309701" y="2562132"/>
            <a:ext cx="1862138" cy="3386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noProof="1">
              <a:cs typeface="+mn-ea"/>
              <a:sym typeface="+mn-lt"/>
            </a:endParaRPr>
          </a:p>
        </p:txBody>
      </p:sp>
      <p:sp>
        <p:nvSpPr>
          <p:cNvPr id="30" name="TextBox 61"/>
          <p:cNvSpPr txBox="1">
            <a:spLocks noChangeArrowheads="1"/>
          </p:cNvSpPr>
          <p:nvPr/>
        </p:nvSpPr>
        <p:spPr bwMode="auto">
          <a:xfrm>
            <a:off x="277951" y="3630520"/>
            <a:ext cx="18716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20000"/>
              </a:lnSpc>
              <a:spcBef>
                <a:spcPct val="0"/>
              </a:spcBef>
              <a:buClr>
                <a:srgbClr val="2D97C8"/>
              </a:buClr>
            </a:pPr>
            <a:r>
              <a:rPr lang="en-US" altLang="zh-CN" sz="1400" dirty="0">
                <a:latin typeface="+mn-lt"/>
                <a:ea typeface="+mn-ea"/>
                <a:cs typeface="+mn-ea"/>
                <a:sym typeface="+mn-lt"/>
              </a:rPr>
              <a:t>ABC</a:t>
            </a:r>
            <a:r>
              <a:rPr lang="zh-CN" altLang="en-US" sz="1400" dirty="0">
                <a:latin typeface="+mn-lt"/>
                <a:ea typeface="+mn-ea"/>
                <a:cs typeface="+mn-ea"/>
                <a:sym typeface="+mn-lt"/>
              </a:rPr>
              <a:t>拥有广泛的专家网络，对于专业程度比较高的问题可以及时向组织内部或外部的专家寻求帮助，以解决棘手的问题</a:t>
            </a:r>
            <a:endParaRPr lang="en-US" altLang="zh-CN" sz="1400" dirty="0">
              <a:latin typeface="+mn-lt"/>
              <a:ea typeface="+mn-ea"/>
              <a:cs typeface="+mn-ea"/>
              <a:sym typeface="+mn-lt"/>
            </a:endParaRPr>
          </a:p>
        </p:txBody>
      </p:sp>
      <p:sp>
        <p:nvSpPr>
          <p:cNvPr id="31" name="Rectangle 16"/>
          <p:cNvSpPr>
            <a:spLocks noChangeArrowheads="1"/>
          </p:cNvSpPr>
          <p:nvPr/>
        </p:nvSpPr>
        <p:spPr bwMode="auto">
          <a:xfrm>
            <a:off x="763726" y="3286032"/>
            <a:ext cx="955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 typeface="Arial" panose="020B0604020202020204" pitchFamily="34" charset="0"/>
              <a:buNone/>
            </a:pPr>
            <a:r>
              <a:rPr lang="zh-CN" altLang="en-US" sz="1500" b="1">
                <a:latin typeface="+mn-lt"/>
                <a:ea typeface="+mn-ea"/>
                <a:cs typeface="+mn-ea"/>
                <a:sym typeface="+mn-lt"/>
              </a:rPr>
              <a:t>专家网络</a:t>
            </a:r>
            <a:endParaRPr lang="en-US" altLang="zh-CN" sz="1500" b="1">
              <a:latin typeface="+mn-lt"/>
              <a:ea typeface="+mn-ea"/>
              <a:cs typeface="+mn-ea"/>
              <a:sym typeface="+mn-lt"/>
            </a:endParaRPr>
          </a:p>
        </p:txBody>
      </p:sp>
      <p:grpSp>
        <p:nvGrpSpPr>
          <p:cNvPr id="32" name="Group 31"/>
          <p:cNvGrpSpPr/>
          <p:nvPr/>
        </p:nvGrpSpPr>
        <p:grpSpPr bwMode="auto">
          <a:xfrm>
            <a:off x="2186921" y="3683510"/>
            <a:ext cx="792682" cy="1122468"/>
            <a:chOff x="5274032" y="2489793"/>
            <a:chExt cx="1117936" cy="1250050"/>
          </a:xfrm>
          <a:solidFill>
            <a:srgbClr val="31368D"/>
          </a:solidFill>
        </p:grpSpPr>
        <p:sp>
          <p:nvSpPr>
            <p:cNvPr id="33" name="Text Box 64"/>
            <p:cNvSpPr txBox="1">
              <a:spLocks noChangeArrowheads="1"/>
            </p:cNvSpPr>
            <p:nvPr/>
          </p:nvSpPr>
          <p:spPr bwMode="auto">
            <a:xfrm>
              <a:off x="5274032" y="2893618"/>
              <a:ext cx="1117936" cy="479862"/>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100" b="1" dirty="0">
                  <a:latin typeface="+mn-lt"/>
                  <a:ea typeface="+mn-ea"/>
                  <a:cs typeface="+mn-ea"/>
                  <a:sym typeface="+mn-lt"/>
                </a:rPr>
                <a:t>提供行业专业意见</a:t>
              </a:r>
              <a:endParaRPr lang="en-US" altLang="zh-CN" sz="900" b="1" dirty="0">
                <a:latin typeface="+mn-lt"/>
                <a:ea typeface="+mn-ea"/>
                <a:cs typeface="+mn-ea"/>
                <a:sym typeface="+mn-lt"/>
              </a:endParaRPr>
            </a:p>
          </p:txBody>
        </p:sp>
        <p:sp>
          <p:nvSpPr>
            <p:cNvPr id="34" name="Freeform 33"/>
            <p:cNvSpPr/>
            <p:nvPr/>
          </p:nvSpPr>
          <p:spPr>
            <a:xfrm rot="2610373">
              <a:off x="5531413" y="2489793"/>
              <a:ext cx="603174" cy="747675"/>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cs typeface="+mn-ea"/>
                <a:sym typeface="+mn-lt"/>
              </a:endParaRPr>
            </a:p>
          </p:txBody>
        </p:sp>
        <p:sp>
          <p:nvSpPr>
            <p:cNvPr id="35" name="Freeform 34"/>
            <p:cNvSpPr/>
            <p:nvPr/>
          </p:nvSpPr>
          <p:spPr>
            <a:xfrm rot="2610373" flipH="1" flipV="1">
              <a:off x="5494083" y="2992168"/>
              <a:ext cx="603175" cy="747675"/>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cs typeface="+mn-ea"/>
                <a:sym typeface="+mn-lt"/>
              </a:endParaRPr>
            </a:p>
          </p:txBody>
        </p:sp>
      </p:grpSp>
      <p:sp>
        <p:nvSpPr>
          <p:cNvPr id="36" name="Rectangle 43"/>
          <p:cNvSpPr/>
          <p:nvPr/>
        </p:nvSpPr>
        <p:spPr>
          <a:xfrm>
            <a:off x="3075903" y="3936486"/>
            <a:ext cx="1055141" cy="6285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mn-lt"/>
                <a:ea typeface="+mn-ea"/>
                <a:cs typeface="+mn-ea"/>
                <a:sym typeface="+mn-lt"/>
              </a:rPr>
              <a:t>项目经理</a:t>
            </a:r>
            <a:endParaRPr lang="en-US" altLang="zh-CN" sz="1500" dirty="0">
              <a:solidFill>
                <a:srgbClr val="FFFFFF"/>
              </a:solidFill>
              <a:latin typeface="+mn-lt"/>
              <a:ea typeface="+mn-ea"/>
              <a:cs typeface="+mn-ea"/>
              <a:sym typeface="+mn-lt"/>
            </a:endParaRPr>
          </a:p>
          <a:p>
            <a:pPr algn="ctr" eaLnBrk="1" hangingPunct="1">
              <a:lnSpc>
                <a:spcPct val="100000"/>
              </a:lnSpc>
              <a:spcBef>
                <a:spcPct val="0"/>
              </a:spcBef>
              <a:buClrTx/>
              <a:buFont typeface="Arial" panose="020B0604020202020204" pitchFamily="34" charset="0"/>
              <a:buNone/>
              <a:defRPr/>
            </a:pPr>
            <a:r>
              <a:rPr lang="en-US" altLang="zh-CN" sz="1500" dirty="0">
                <a:solidFill>
                  <a:srgbClr val="FFFFFF"/>
                </a:solidFill>
                <a:latin typeface="+mn-lt"/>
                <a:ea typeface="+mn-ea"/>
                <a:cs typeface="+mn-ea"/>
                <a:sym typeface="+mn-lt"/>
              </a:rPr>
              <a:t>2</a:t>
            </a:r>
            <a:r>
              <a:rPr lang="zh-CN" altLang="en-US" sz="1500" dirty="0">
                <a:solidFill>
                  <a:srgbClr val="FFFFFF"/>
                </a:solidFill>
                <a:latin typeface="+mn-lt"/>
                <a:ea typeface="+mn-ea"/>
                <a:cs typeface="+mn-ea"/>
                <a:sym typeface="+mn-lt"/>
              </a:rPr>
              <a:t>名</a:t>
            </a:r>
            <a:endParaRPr lang="en-US" altLang="zh-CN" sz="1500" dirty="0">
              <a:solidFill>
                <a:srgbClr val="FFFFFF"/>
              </a:solidFill>
              <a:latin typeface="+mn-lt"/>
              <a:ea typeface="+mn-ea"/>
              <a:cs typeface="+mn-ea"/>
              <a:sym typeface="+mn-lt"/>
            </a:endParaRPr>
          </a:p>
        </p:txBody>
      </p:sp>
      <p:sp>
        <p:nvSpPr>
          <p:cNvPr id="37" name="Rectangle 51"/>
          <p:cNvSpPr/>
          <p:nvPr/>
        </p:nvSpPr>
        <p:spPr>
          <a:xfrm>
            <a:off x="3075903" y="5180347"/>
            <a:ext cx="1055141" cy="593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chemeClr val="bg1"/>
                </a:solidFill>
                <a:latin typeface="+mn-lt"/>
                <a:ea typeface="+mn-ea"/>
                <a:cs typeface="+mn-ea"/>
                <a:sym typeface="+mn-lt"/>
              </a:rPr>
              <a:t>项目成员</a:t>
            </a:r>
            <a:endParaRPr lang="en-US" altLang="zh-CN" sz="1500" dirty="0">
              <a:solidFill>
                <a:schemeClr val="bg1"/>
              </a:solidFill>
              <a:latin typeface="+mn-lt"/>
              <a:ea typeface="+mn-ea"/>
              <a:cs typeface="+mn-ea"/>
              <a:sym typeface="+mn-lt"/>
            </a:endParaRPr>
          </a:p>
          <a:p>
            <a:pPr algn="ctr" eaLnBrk="1" hangingPunct="1">
              <a:lnSpc>
                <a:spcPct val="100000"/>
              </a:lnSpc>
              <a:spcBef>
                <a:spcPct val="0"/>
              </a:spcBef>
              <a:buClrTx/>
              <a:buFont typeface="Arial" panose="020B0604020202020204" pitchFamily="34" charset="0"/>
              <a:buNone/>
              <a:defRPr/>
            </a:pPr>
            <a:r>
              <a:rPr lang="en-US" altLang="zh-CN" sz="1500" dirty="0">
                <a:solidFill>
                  <a:schemeClr val="bg1"/>
                </a:solidFill>
                <a:latin typeface="+mn-lt"/>
                <a:ea typeface="+mn-ea"/>
                <a:cs typeface="+mn-ea"/>
                <a:sym typeface="+mn-lt"/>
              </a:rPr>
              <a:t>6-8</a:t>
            </a:r>
            <a:r>
              <a:rPr lang="zh-CN" altLang="en-US" sz="1500" dirty="0">
                <a:solidFill>
                  <a:schemeClr val="bg1"/>
                </a:solidFill>
                <a:latin typeface="+mn-lt"/>
                <a:ea typeface="+mn-ea"/>
                <a:cs typeface="+mn-ea"/>
                <a:sym typeface="+mn-lt"/>
              </a:rPr>
              <a:t>名</a:t>
            </a:r>
            <a:endParaRPr lang="en-US" altLang="zh-CN" sz="1500" dirty="0">
              <a:solidFill>
                <a:schemeClr val="bg1"/>
              </a:solidFill>
              <a:latin typeface="+mn-lt"/>
              <a:ea typeface="+mn-ea"/>
              <a:cs typeface="+mn-ea"/>
              <a:sym typeface="+mn-lt"/>
            </a:endParaRPr>
          </a:p>
        </p:txBody>
      </p:sp>
      <p:sp>
        <p:nvSpPr>
          <p:cNvPr id="38" name="TextBox 45"/>
          <p:cNvSpPr txBox="1">
            <a:spLocks noChangeArrowheads="1"/>
          </p:cNvSpPr>
          <p:nvPr/>
        </p:nvSpPr>
        <p:spPr bwMode="auto">
          <a:xfrm>
            <a:off x="4194389" y="3768995"/>
            <a:ext cx="52993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
                <a:srgbClr val="2D97C8"/>
              </a:buClr>
            </a:pPr>
            <a:r>
              <a:rPr lang="zh-CN" altLang="en-US" sz="1400" dirty="0">
                <a:latin typeface="+mn-lt"/>
                <a:ea typeface="+mn-ea"/>
                <a:cs typeface="+mn-ea"/>
                <a:sym typeface="+mn-lt"/>
              </a:rPr>
              <a:t>咨询</a:t>
            </a:r>
            <a:r>
              <a:rPr lang="en-US" altLang="zh-CN" sz="1400" dirty="0">
                <a:latin typeface="+mn-lt"/>
                <a:ea typeface="+mn-ea"/>
                <a:cs typeface="+mn-ea"/>
                <a:sym typeface="+mn-lt"/>
              </a:rPr>
              <a:t>+</a:t>
            </a:r>
            <a:r>
              <a:rPr lang="zh-CN" altLang="en-US" sz="1400" dirty="0">
                <a:latin typeface="+mn-lt"/>
                <a:ea typeface="+mn-ea"/>
                <a:cs typeface="+mn-ea"/>
                <a:sym typeface="+mn-lt"/>
              </a:rPr>
              <a:t>公益背景匹配</a:t>
            </a:r>
            <a:endParaRPr lang="en-US" altLang="zh-CN" sz="1400" dirty="0">
              <a:latin typeface="+mn-lt"/>
              <a:ea typeface="+mn-ea"/>
              <a:cs typeface="+mn-ea"/>
              <a:sym typeface="+mn-lt"/>
            </a:endParaRPr>
          </a:p>
          <a:p>
            <a:pPr eaLnBrk="1" hangingPunct="1">
              <a:lnSpc>
                <a:spcPct val="100000"/>
              </a:lnSpc>
              <a:spcBef>
                <a:spcPct val="0"/>
              </a:spcBef>
              <a:buClr>
                <a:srgbClr val="2D97C8"/>
              </a:buClr>
            </a:pPr>
            <a:r>
              <a:rPr lang="zh-CN" altLang="en-US" sz="1400" dirty="0">
                <a:latin typeface="+mn-lt"/>
                <a:ea typeface="+mn-ea"/>
                <a:cs typeface="+mn-ea"/>
                <a:sym typeface="+mn-lt"/>
              </a:rPr>
              <a:t>目标</a:t>
            </a:r>
            <a:r>
              <a:rPr lang="zh-CN" altLang="en-US" sz="1400">
                <a:latin typeface="+mn-lt"/>
                <a:ea typeface="+mn-ea"/>
                <a:cs typeface="+mn-ea"/>
                <a:sym typeface="+mn-lt"/>
              </a:rPr>
              <a:t>是</a:t>
            </a:r>
            <a:r>
              <a:rPr lang="en-US" altLang="zh-CN" sz="1400">
                <a:latin typeface="+mn-lt"/>
                <a:ea typeface="+mn-ea"/>
                <a:cs typeface="+mn-ea"/>
                <a:sym typeface="+mn-lt"/>
              </a:rPr>
              <a:t>【</a:t>
            </a:r>
            <a:r>
              <a:rPr lang="zh-CN" altLang="en-US" sz="1400">
                <a:latin typeface="+mn-lt"/>
                <a:ea typeface="+mn-ea"/>
                <a:cs typeface="+mn-ea"/>
                <a:sym typeface="+mn-lt"/>
              </a:rPr>
              <a:t>战略品牌、</a:t>
            </a:r>
            <a:r>
              <a:rPr lang="zh-CN" altLang="en-US" sz="1400" dirty="0">
                <a:latin typeface="+mn-lt"/>
                <a:ea typeface="+mn-ea"/>
                <a:cs typeface="+mn-ea"/>
                <a:sym typeface="+mn-lt"/>
              </a:rPr>
              <a:t>公益、调研等专业背景</a:t>
            </a:r>
            <a:r>
              <a:rPr lang="en-US" altLang="zh-CN" sz="1400" dirty="0">
                <a:latin typeface="+mn-lt"/>
                <a:ea typeface="+mn-ea"/>
                <a:cs typeface="+mn-ea"/>
                <a:sym typeface="+mn-lt"/>
              </a:rPr>
              <a:t>】</a:t>
            </a:r>
            <a:endParaRPr lang="en-US" altLang="zh-CN" sz="1400" dirty="0">
              <a:latin typeface="+mn-lt"/>
              <a:ea typeface="+mn-ea"/>
              <a:cs typeface="+mn-ea"/>
              <a:sym typeface="+mn-lt"/>
            </a:endParaRPr>
          </a:p>
          <a:p>
            <a:pPr eaLnBrk="1" hangingPunct="1">
              <a:lnSpc>
                <a:spcPct val="100000"/>
              </a:lnSpc>
              <a:spcBef>
                <a:spcPct val="0"/>
              </a:spcBef>
              <a:buClr>
                <a:srgbClr val="2D97C8"/>
              </a:buClr>
            </a:pPr>
            <a:r>
              <a:rPr lang="zh-CN" altLang="en-US" sz="1400" dirty="0">
                <a:latin typeface="+mn-lt"/>
                <a:ea typeface="+mn-ea"/>
                <a:cs typeface="+mn-ea"/>
                <a:sym typeface="+mn-lt"/>
              </a:rPr>
              <a:t>超过</a:t>
            </a:r>
            <a:r>
              <a:rPr lang="en-US" altLang="zh-CN" sz="1400" dirty="0">
                <a:latin typeface="+mn-lt"/>
                <a:ea typeface="+mn-ea"/>
                <a:cs typeface="+mn-ea"/>
                <a:sym typeface="+mn-lt"/>
              </a:rPr>
              <a:t>3</a:t>
            </a:r>
            <a:r>
              <a:rPr lang="zh-CN" altLang="en-US" sz="1400" dirty="0">
                <a:latin typeface="+mn-lt"/>
                <a:ea typeface="+mn-ea"/>
                <a:cs typeface="+mn-ea"/>
                <a:sym typeface="+mn-lt"/>
              </a:rPr>
              <a:t>年以上相关工作经验，有大量服务公益组织的经验</a:t>
            </a:r>
            <a:endParaRPr lang="en-US" altLang="zh-CN" sz="1400" dirty="0">
              <a:latin typeface="+mn-lt"/>
              <a:ea typeface="+mn-ea"/>
              <a:cs typeface="+mn-ea"/>
              <a:sym typeface="+mn-lt"/>
            </a:endParaRPr>
          </a:p>
          <a:p>
            <a:pPr eaLnBrk="1" hangingPunct="1">
              <a:lnSpc>
                <a:spcPct val="100000"/>
              </a:lnSpc>
              <a:spcBef>
                <a:spcPct val="0"/>
              </a:spcBef>
              <a:buClr>
                <a:srgbClr val="2D97C8"/>
              </a:buClr>
            </a:pPr>
            <a:r>
              <a:rPr lang="zh-CN" altLang="en-US" sz="1400" dirty="0">
                <a:latin typeface="+mn-lt"/>
                <a:ea typeface="+mn-ea"/>
                <a:cs typeface="+mn-ea"/>
                <a:sym typeface="+mn-lt"/>
              </a:rPr>
              <a:t>负责项目内容交付，并与客户团队积极沟通</a:t>
            </a:r>
            <a:endParaRPr lang="en-US" altLang="zh-CN" sz="1400" dirty="0">
              <a:latin typeface="+mn-lt"/>
              <a:ea typeface="+mn-ea"/>
              <a:cs typeface="+mn-ea"/>
              <a:sym typeface="+mn-lt"/>
            </a:endParaRPr>
          </a:p>
        </p:txBody>
      </p:sp>
      <p:sp>
        <p:nvSpPr>
          <p:cNvPr id="39" name="TextBox 54"/>
          <p:cNvSpPr txBox="1">
            <a:spLocks noChangeArrowheads="1"/>
          </p:cNvSpPr>
          <p:nvPr/>
        </p:nvSpPr>
        <p:spPr bwMode="auto">
          <a:xfrm>
            <a:off x="4194389" y="5053814"/>
            <a:ext cx="52993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
                <a:srgbClr val="2D97C8"/>
              </a:buClr>
            </a:pPr>
            <a:r>
              <a:rPr lang="en-US" altLang="zh-CN" sz="1400" dirty="0">
                <a:latin typeface="+mn-lt"/>
                <a:ea typeface="+mn-ea"/>
                <a:cs typeface="+mn-ea"/>
                <a:sym typeface="+mn-lt"/>
              </a:rPr>
              <a:t>4-6</a:t>
            </a:r>
            <a:r>
              <a:rPr lang="zh-CN" altLang="en-US" sz="1400" dirty="0">
                <a:latin typeface="+mn-lt"/>
                <a:ea typeface="+mn-ea"/>
                <a:cs typeface="+mn-ea"/>
                <a:sym typeface="+mn-lt"/>
              </a:rPr>
              <a:t>名有</a:t>
            </a:r>
            <a:r>
              <a:rPr lang="en-US" altLang="zh-CN" sz="1400" dirty="0">
                <a:latin typeface="+mn-lt"/>
                <a:ea typeface="+mn-ea"/>
                <a:cs typeface="+mn-ea"/>
                <a:sym typeface="+mn-lt"/>
              </a:rPr>
              <a:t>0-3</a:t>
            </a:r>
            <a:r>
              <a:rPr lang="zh-CN" altLang="en-US" sz="1400" dirty="0">
                <a:latin typeface="+mn-lt"/>
                <a:ea typeface="+mn-ea"/>
                <a:cs typeface="+mn-ea"/>
                <a:sym typeface="+mn-lt"/>
              </a:rPr>
              <a:t>年工作经验的分析师 </a:t>
            </a:r>
            <a:r>
              <a:rPr lang="en-US" altLang="zh-CN" sz="1400" dirty="0">
                <a:latin typeface="+mn-lt"/>
                <a:ea typeface="+mn-ea"/>
                <a:cs typeface="+mn-ea"/>
                <a:sym typeface="+mn-lt"/>
              </a:rPr>
              <a:t>+ 2</a:t>
            </a:r>
            <a:r>
              <a:rPr lang="zh-CN" altLang="en-US" sz="1400" dirty="0">
                <a:latin typeface="+mn-lt"/>
                <a:ea typeface="+mn-ea"/>
                <a:cs typeface="+mn-ea"/>
                <a:sym typeface="+mn-lt"/>
              </a:rPr>
              <a:t>名左右的大三以上优秀在校大学生，经过</a:t>
            </a:r>
            <a:r>
              <a:rPr lang="en-US" altLang="zh-CN" sz="1400" dirty="0">
                <a:latin typeface="+mn-lt"/>
                <a:ea typeface="+mn-ea"/>
                <a:cs typeface="+mn-ea"/>
                <a:sym typeface="+mn-lt"/>
              </a:rPr>
              <a:t>ABC</a:t>
            </a:r>
            <a:r>
              <a:rPr lang="zh-CN" altLang="en-US" sz="1400" dirty="0">
                <a:latin typeface="+mn-lt"/>
                <a:ea typeface="+mn-ea"/>
                <a:cs typeface="+mn-ea"/>
                <a:sym typeface="+mn-lt"/>
              </a:rPr>
              <a:t>严格筛选考核</a:t>
            </a:r>
            <a:endParaRPr lang="en-US" altLang="zh-CN" sz="1400" dirty="0">
              <a:latin typeface="+mn-lt"/>
              <a:ea typeface="+mn-ea"/>
              <a:cs typeface="+mn-ea"/>
              <a:sym typeface="+mn-lt"/>
            </a:endParaRPr>
          </a:p>
          <a:p>
            <a:pPr eaLnBrk="1" hangingPunct="1">
              <a:lnSpc>
                <a:spcPct val="100000"/>
              </a:lnSpc>
              <a:spcBef>
                <a:spcPct val="0"/>
              </a:spcBef>
              <a:buClr>
                <a:srgbClr val="2D97C8"/>
              </a:buClr>
            </a:pPr>
            <a:r>
              <a:rPr lang="zh-CN" altLang="en-US" sz="1400" dirty="0">
                <a:latin typeface="+mn-lt"/>
                <a:ea typeface="+mn-ea"/>
                <a:cs typeface="+mn-ea"/>
                <a:sym typeface="+mn-lt"/>
              </a:rPr>
              <a:t>对公益事业热衷，有比较强的定性、定量分析能力及较好的沟通能力，对公益咨询有浓厚兴趣</a:t>
            </a:r>
            <a:endParaRPr lang="en-US" altLang="zh-CN" sz="1400" dirty="0">
              <a:latin typeface="+mn-lt"/>
              <a:ea typeface="+mn-ea"/>
              <a:cs typeface="+mn-ea"/>
              <a:sym typeface="+mn-lt"/>
            </a:endParaRPr>
          </a:p>
        </p:txBody>
      </p:sp>
      <p:grpSp>
        <p:nvGrpSpPr>
          <p:cNvPr id="40" name="Group 63"/>
          <p:cNvGrpSpPr/>
          <p:nvPr/>
        </p:nvGrpSpPr>
        <p:grpSpPr bwMode="auto">
          <a:xfrm>
            <a:off x="9414876" y="3599319"/>
            <a:ext cx="1114425" cy="1252537"/>
            <a:chOff x="5063475" y="2644966"/>
            <a:chExt cx="1377597" cy="1549577"/>
          </a:xfrm>
          <a:solidFill>
            <a:srgbClr val="31368D"/>
          </a:solidFill>
        </p:grpSpPr>
        <p:sp>
          <p:nvSpPr>
            <p:cNvPr id="41" name="Text Box 64"/>
            <p:cNvSpPr txBox="1">
              <a:spLocks noChangeArrowheads="1"/>
            </p:cNvSpPr>
            <p:nvPr/>
          </p:nvSpPr>
          <p:spPr bwMode="auto">
            <a:xfrm>
              <a:off x="5063475" y="3048517"/>
              <a:ext cx="1377597" cy="7424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100" b="1" dirty="0">
                  <a:latin typeface="+mn-lt"/>
                  <a:ea typeface="+mn-ea"/>
                  <a:cs typeface="+mn-ea"/>
                  <a:sym typeface="+mn-lt"/>
                </a:rPr>
                <a:t>在为期三个月的项目中保持密切沟通</a:t>
              </a:r>
              <a:endParaRPr lang="en-US" altLang="zh-CN" sz="900" b="1" dirty="0">
                <a:latin typeface="+mn-lt"/>
                <a:ea typeface="+mn-ea"/>
                <a:cs typeface="+mn-ea"/>
                <a:sym typeface="+mn-lt"/>
              </a:endParaRPr>
            </a:p>
          </p:txBody>
        </p:sp>
        <p:sp>
          <p:nvSpPr>
            <p:cNvPr id="42" name="Freeform 66"/>
            <p:cNvSpPr/>
            <p:nvPr/>
          </p:nvSpPr>
          <p:spPr>
            <a:xfrm rot="2610373">
              <a:off x="5530524" y="2644966"/>
              <a:ext cx="604416" cy="746311"/>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cs typeface="+mn-ea"/>
                <a:sym typeface="+mn-lt"/>
              </a:endParaRPr>
            </a:p>
          </p:txBody>
        </p:sp>
        <p:sp>
          <p:nvSpPr>
            <p:cNvPr id="43" name="Freeform 67"/>
            <p:cNvSpPr/>
            <p:nvPr/>
          </p:nvSpPr>
          <p:spPr>
            <a:xfrm rot="2610373" flipH="1" flipV="1">
              <a:off x="5493238" y="3448232"/>
              <a:ext cx="604416" cy="746311"/>
            </a:xfrm>
            <a:custGeom>
              <a:avLst/>
              <a:gdLst>
                <a:gd name="connsiteX0" fmla="*/ 486709 w 1006466"/>
                <a:gd name="connsiteY0" fmla="*/ 0 h 1246301"/>
                <a:gd name="connsiteX1" fmla="*/ 1006466 w 1006466"/>
                <a:gd name="connsiteY1" fmla="*/ 75455 h 1246301"/>
                <a:gd name="connsiteX2" fmla="*/ 669981 w 1006466"/>
                <a:gd name="connsiteY2" fmla="*/ 478713 h 1246301"/>
                <a:gd name="connsiteX3" fmla="*/ 621516 w 1006466"/>
                <a:gd name="connsiteY3" fmla="*/ 352122 h 1246301"/>
                <a:gd name="connsiteX4" fmla="*/ 615163 w 1006466"/>
                <a:gd name="connsiteY4" fmla="*/ 355068 h 1246301"/>
                <a:gd name="connsiteX5" fmla="*/ 50439 w 1006466"/>
                <a:gd name="connsiteY5" fmla="*/ 1246300 h 1246301"/>
                <a:gd name="connsiteX6" fmla="*/ 50437 w 1006466"/>
                <a:gd name="connsiteY6" fmla="*/ 1246301 h 1246301"/>
                <a:gd name="connsiteX7" fmla="*/ 429369 w 1006466"/>
                <a:gd name="connsiteY7" fmla="*/ 201673 h 1246301"/>
                <a:gd name="connsiteX8" fmla="*/ 539111 w 1006466"/>
                <a:gd name="connsiteY8" fmla="*/ 136874 h 12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466" h="1246301">
                  <a:moveTo>
                    <a:pt x="486709" y="0"/>
                  </a:moveTo>
                  <a:lnTo>
                    <a:pt x="1006466" y="75455"/>
                  </a:lnTo>
                  <a:lnTo>
                    <a:pt x="669981" y="478713"/>
                  </a:lnTo>
                  <a:lnTo>
                    <a:pt x="621516" y="352122"/>
                  </a:lnTo>
                  <a:lnTo>
                    <a:pt x="615163" y="355068"/>
                  </a:lnTo>
                  <a:cubicBezTo>
                    <a:pt x="268096" y="546499"/>
                    <a:pt x="45358" y="889694"/>
                    <a:pt x="50439" y="1246300"/>
                  </a:cubicBezTo>
                  <a:lnTo>
                    <a:pt x="50437" y="1246301"/>
                  </a:lnTo>
                  <a:cubicBezTo>
                    <a:pt x="-91279" y="875074"/>
                    <a:pt x="75273" y="452227"/>
                    <a:pt x="429369" y="201673"/>
                  </a:cubicBezTo>
                  <a:lnTo>
                    <a:pt x="539111" y="1368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cs typeface="+mn-ea"/>
                <a:sym typeface="+mn-lt"/>
              </a:endParaRPr>
            </a:p>
          </p:txBody>
        </p:sp>
      </p:grpSp>
      <p:sp>
        <p:nvSpPr>
          <p:cNvPr id="44" name="TextBox 68"/>
          <p:cNvSpPr txBox="1">
            <a:spLocks noChangeArrowheads="1"/>
          </p:cNvSpPr>
          <p:nvPr/>
        </p:nvSpPr>
        <p:spPr bwMode="auto">
          <a:xfrm>
            <a:off x="6622356" y="1774177"/>
            <a:ext cx="13263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pPr>
            <a:r>
              <a:rPr lang="zh-CN" altLang="en-US" sz="1600" b="1" dirty="0">
                <a:latin typeface="+mn-lt"/>
                <a:ea typeface="+mn-ea"/>
                <a:cs typeface="+mn-ea"/>
                <a:sym typeface="+mn-lt"/>
              </a:rPr>
              <a:t>项目交付团队</a:t>
            </a:r>
            <a:endParaRPr lang="en-US" altLang="zh-CN" sz="1600" b="1" dirty="0">
              <a:latin typeface="+mn-lt"/>
              <a:ea typeface="+mn-ea"/>
              <a:cs typeface="+mn-ea"/>
              <a:sym typeface="+mn-lt"/>
            </a:endParaRPr>
          </a:p>
        </p:txBody>
      </p:sp>
      <p:sp>
        <p:nvSpPr>
          <p:cNvPr id="45" name="Pentagon 69"/>
          <p:cNvSpPr/>
          <p:nvPr/>
        </p:nvSpPr>
        <p:spPr>
          <a:xfrm flipH="1">
            <a:off x="10503792" y="2492552"/>
            <a:ext cx="1484753" cy="850900"/>
          </a:xfrm>
          <a:prstGeom prst="homePlate">
            <a:avLst>
              <a:gd name="adj" fmla="val 25808"/>
            </a:avLst>
          </a:prstGeom>
          <a:solidFill>
            <a:srgbClr val="31368D"/>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400" b="1">
                <a:solidFill>
                  <a:schemeClr val="bg1"/>
                </a:solidFill>
                <a:latin typeface="+mn-lt"/>
                <a:ea typeface="+mn-ea"/>
                <a:cs typeface="+mn-ea"/>
                <a:sym typeface="+mn-lt"/>
              </a:rPr>
              <a:t>项目指导团队</a:t>
            </a:r>
            <a:endParaRPr lang="en-US" altLang="zh-CN" sz="1400" b="1">
              <a:solidFill>
                <a:schemeClr val="bg1"/>
              </a:solidFill>
              <a:latin typeface="+mn-lt"/>
              <a:ea typeface="+mn-ea"/>
              <a:cs typeface="+mn-ea"/>
              <a:sym typeface="+mn-lt"/>
            </a:endParaRPr>
          </a:p>
        </p:txBody>
      </p:sp>
      <p:sp>
        <p:nvSpPr>
          <p:cNvPr id="46" name="Pentagon 70"/>
          <p:cNvSpPr/>
          <p:nvPr/>
        </p:nvSpPr>
        <p:spPr>
          <a:xfrm flipH="1">
            <a:off x="10496840" y="3855557"/>
            <a:ext cx="1484753" cy="2211388"/>
          </a:xfrm>
          <a:prstGeom prst="homePlate">
            <a:avLst>
              <a:gd name="adj" fmla="val 11053"/>
            </a:avLst>
          </a:prstGeom>
          <a:solidFill>
            <a:schemeClr val="accent2">
              <a:lumMod val="60000"/>
              <a:lumOff val="4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400" b="1" dirty="0">
                <a:solidFill>
                  <a:schemeClr val="bg1"/>
                </a:solidFill>
                <a:latin typeface="+mn-lt"/>
                <a:ea typeface="+mn-ea"/>
                <a:cs typeface="+mn-ea"/>
                <a:sym typeface="+mn-lt"/>
              </a:rPr>
              <a:t>项目工作团队</a:t>
            </a:r>
            <a:endParaRPr lang="en-US" altLang="zh-CN" sz="1400" b="1" dirty="0">
              <a:solidFill>
                <a:schemeClr val="bg1"/>
              </a:solidFill>
              <a:latin typeface="+mn-lt"/>
              <a:ea typeface="+mn-ea"/>
              <a:cs typeface="+mn-ea"/>
              <a:sym typeface="+mn-lt"/>
            </a:endParaRPr>
          </a:p>
          <a:p>
            <a:pPr algn="ctr" eaLnBrk="1" hangingPunct="1">
              <a:lnSpc>
                <a:spcPct val="100000"/>
              </a:lnSpc>
              <a:spcBef>
                <a:spcPct val="0"/>
              </a:spcBef>
              <a:buClrTx/>
              <a:buFont typeface="Arial" panose="020B0604020202020204" pitchFamily="34" charset="0"/>
              <a:buNone/>
              <a:defRPr/>
            </a:pPr>
            <a:r>
              <a:rPr lang="zh-CN" altLang="en-US" sz="1200" b="1" dirty="0">
                <a:solidFill>
                  <a:schemeClr val="bg1"/>
                </a:solidFill>
                <a:latin typeface="+mn-lt"/>
                <a:ea typeface="+mn-ea"/>
                <a:cs typeface="+mn-ea"/>
                <a:sym typeface="+mn-lt"/>
              </a:rPr>
              <a:t>（具体项目成员数以实际情况为准）</a:t>
            </a:r>
            <a:endParaRPr lang="en-US" altLang="zh-CN" sz="1200" b="1" dirty="0">
              <a:solidFill>
                <a:schemeClr val="bg1"/>
              </a:solidFill>
              <a:latin typeface="+mn-lt"/>
              <a:ea typeface="+mn-ea"/>
              <a:cs typeface="+mn-ea"/>
              <a:sym typeface="+mn-lt"/>
            </a:endParaRPr>
          </a:p>
        </p:txBody>
      </p:sp>
      <p:sp>
        <p:nvSpPr>
          <p:cNvPr id="47" name="Freeform 62"/>
          <p:cNvSpPr/>
          <p:nvPr/>
        </p:nvSpPr>
        <p:spPr>
          <a:xfrm>
            <a:off x="825639" y="2670082"/>
            <a:ext cx="819150" cy="546100"/>
          </a:xfrm>
          <a:custGeom>
            <a:avLst/>
            <a:gdLst>
              <a:gd name="connsiteX0" fmla="*/ 50122 w 887762"/>
              <a:gd name="connsiteY0" fmla="*/ 519495 h 592404"/>
              <a:gd name="connsiteX1" fmla="*/ 80509 w 887762"/>
              <a:gd name="connsiteY1" fmla="*/ 531653 h 592404"/>
              <a:gd name="connsiteX2" fmla="*/ 80509 w 887762"/>
              <a:gd name="connsiteY2" fmla="*/ 592404 h 592404"/>
              <a:gd name="connsiteX3" fmla="*/ 50122 w 887762"/>
              <a:gd name="connsiteY3" fmla="*/ 580246 h 592404"/>
              <a:gd name="connsiteX4" fmla="*/ 50123 w 887762"/>
              <a:gd name="connsiteY4" fmla="*/ 449662 h 592404"/>
              <a:gd name="connsiteX5" fmla="*/ 80510 w 887762"/>
              <a:gd name="connsiteY5" fmla="*/ 461820 h 592404"/>
              <a:gd name="connsiteX6" fmla="*/ 80510 w 887762"/>
              <a:gd name="connsiteY6" fmla="*/ 522571 h 592404"/>
              <a:gd name="connsiteX7" fmla="*/ 50123 w 887762"/>
              <a:gd name="connsiteY7" fmla="*/ 510414 h 592404"/>
              <a:gd name="connsiteX8" fmla="*/ 149218 w 887762"/>
              <a:gd name="connsiteY8" fmla="*/ 253813 h 592404"/>
              <a:gd name="connsiteX9" fmla="*/ 443882 w 887762"/>
              <a:gd name="connsiteY9" fmla="*/ 371678 h 592404"/>
              <a:gd name="connsiteX10" fmla="*/ 738545 w 887762"/>
              <a:gd name="connsiteY10" fmla="*/ 253813 h 592404"/>
              <a:gd name="connsiteX11" fmla="*/ 738545 w 887762"/>
              <a:gd name="connsiteY11" fmla="*/ 471463 h 592404"/>
              <a:gd name="connsiteX12" fmla="*/ 443882 w 887762"/>
              <a:gd name="connsiteY12" fmla="*/ 589329 h 592404"/>
              <a:gd name="connsiteX13" fmla="*/ 149218 w 887762"/>
              <a:gd name="connsiteY13" fmla="*/ 471463 h 592404"/>
              <a:gd name="connsiteX14" fmla="*/ 50122 w 887762"/>
              <a:gd name="connsiteY14" fmla="*/ 214717 h 592404"/>
              <a:gd name="connsiteX15" fmla="*/ 80510 w 887762"/>
              <a:gd name="connsiteY15" fmla="*/ 228309 h 592404"/>
              <a:gd name="connsiteX16" fmla="*/ 80510 w 887762"/>
              <a:gd name="connsiteY16" fmla="*/ 449662 h 592404"/>
              <a:gd name="connsiteX17" fmla="*/ 51389 w 887762"/>
              <a:gd name="connsiteY17" fmla="*/ 438267 h 592404"/>
              <a:gd name="connsiteX18" fmla="*/ 50122 w 887762"/>
              <a:gd name="connsiteY18" fmla="*/ 214717 h 592404"/>
              <a:gd name="connsiteX19" fmla="*/ 443882 w 887762"/>
              <a:gd name="connsiteY19" fmla="*/ 141904 h 592404"/>
              <a:gd name="connsiteX20" fmla="*/ 401689 w 887762"/>
              <a:gd name="connsiteY20" fmla="*/ 167140 h 592404"/>
              <a:gd name="connsiteX21" fmla="*/ 443882 w 887762"/>
              <a:gd name="connsiteY21" fmla="*/ 192375 h 592404"/>
              <a:gd name="connsiteX22" fmla="*/ 486074 w 887762"/>
              <a:gd name="connsiteY22" fmla="*/ 167140 h 592404"/>
              <a:gd name="connsiteX23" fmla="*/ 443882 w 887762"/>
              <a:gd name="connsiteY23" fmla="*/ 141904 h 592404"/>
              <a:gd name="connsiteX24" fmla="*/ 443882 w 887762"/>
              <a:gd name="connsiteY24" fmla="*/ 0 h 592404"/>
              <a:gd name="connsiteX25" fmla="*/ 887762 w 887762"/>
              <a:gd name="connsiteY25" fmla="*/ 167139 h 592404"/>
              <a:gd name="connsiteX26" fmla="*/ 443882 w 887762"/>
              <a:gd name="connsiteY26" fmla="*/ 334277 h 592404"/>
              <a:gd name="connsiteX27" fmla="*/ 0 w 887762"/>
              <a:gd name="connsiteY27" fmla="*/ 167139 h 592404"/>
              <a:gd name="connsiteX28" fmla="*/ 151818 w 887762"/>
              <a:gd name="connsiteY28" fmla="*/ 109974 h 592404"/>
              <a:gd name="connsiteX29" fmla="*/ 402269 w 887762"/>
              <a:gd name="connsiteY29" fmla="*/ 176292 h 592404"/>
              <a:gd name="connsiteX30" fmla="*/ 212578 w 887762"/>
              <a:gd name="connsiteY30" fmla="*/ 87095 h 5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7762" h="592404">
                <a:moveTo>
                  <a:pt x="50122" y="519495"/>
                </a:moveTo>
                <a:lnTo>
                  <a:pt x="80509" y="531653"/>
                </a:lnTo>
                <a:lnTo>
                  <a:pt x="80509" y="592404"/>
                </a:lnTo>
                <a:lnTo>
                  <a:pt x="50122" y="580246"/>
                </a:lnTo>
                <a:close/>
                <a:moveTo>
                  <a:pt x="50123" y="449662"/>
                </a:moveTo>
                <a:lnTo>
                  <a:pt x="80510" y="461820"/>
                </a:lnTo>
                <a:lnTo>
                  <a:pt x="80510" y="522571"/>
                </a:lnTo>
                <a:lnTo>
                  <a:pt x="50123" y="510414"/>
                </a:lnTo>
                <a:close/>
                <a:moveTo>
                  <a:pt x="149218" y="253813"/>
                </a:moveTo>
                <a:lnTo>
                  <a:pt x="443882" y="371678"/>
                </a:lnTo>
                <a:lnTo>
                  <a:pt x="738545" y="253813"/>
                </a:lnTo>
                <a:lnTo>
                  <a:pt x="738545" y="471463"/>
                </a:lnTo>
                <a:lnTo>
                  <a:pt x="443882" y="589329"/>
                </a:lnTo>
                <a:lnTo>
                  <a:pt x="149218" y="471463"/>
                </a:lnTo>
                <a:close/>
                <a:moveTo>
                  <a:pt x="50122" y="214717"/>
                </a:moveTo>
                <a:lnTo>
                  <a:pt x="80510" y="228309"/>
                </a:lnTo>
                <a:lnTo>
                  <a:pt x="80510" y="449662"/>
                </a:lnTo>
                <a:lnTo>
                  <a:pt x="51389" y="438267"/>
                </a:lnTo>
                <a:cubicBezTo>
                  <a:pt x="50967" y="365016"/>
                  <a:pt x="50545" y="287968"/>
                  <a:pt x="50122" y="214717"/>
                </a:cubicBezTo>
                <a:close/>
                <a:moveTo>
                  <a:pt x="443882" y="141904"/>
                </a:moveTo>
                <a:cubicBezTo>
                  <a:pt x="420578" y="141904"/>
                  <a:pt x="401689" y="153203"/>
                  <a:pt x="401689" y="167140"/>
                </a:cubicBezTo>
                <a:cubicBezTo>
                  <a:pt x="401689" y="181077"/>
                  <a:pt x="420578" y="192375"/>
                  <a:pt x="443882" y="192375"/>
                </a:cubicBezTo>
                <a:cubicBezTo>
                  <a:pt x="467184" y="192375"/>
                  <a:pt x="486074" y="181077"/>
                  <a:pt x="486074" y="167140"/>
                </a:cubicBezTo>
                <a:cubicBezTo>
                  <a:pt x="486074" y="153203"/>
                  <a:pt x="467184" y="141904"/>
                  <a:pt x="443882" y="141904"/>
                </a:cubicBezTo>
                <a:close/>
                <a:moveTo>
                  <a:pt x="443882" y="0"/>
                </a:moveTo>
                <a:lnTo>
                  <a:pt x="887762" y="167139"/>
                </a:lnTo>
                <a:lnTo>
                  <a:pt x="443882" y="334277"/>
                </a:lnTo>
                <a:lnTo>
                  <a:pt x="0" y="167139"/>
                </a:lnTo>
                <a:lnTo>
                  <a:pt x="151818" y="109974"/>
                </a:lnTo>
                <a:lnTo>
                  <a:pt x="402269" y="176292"/>
                </a:lnTo>
                <a:lnTo>
                  <a:pt x="212578" y="870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1200" noProof="1">
              <a:solidFill>
                <a:srgbClr val="000000"/>
              </a:solidFill>
              <a:cs typeface="+mn-ea"/>
              <a:sym typeface="+mn-lt"/>
            </a:endParaRPr>
          </a:p>
        </p:txBody>
      </p:sp>
      <p:sp>
        <p:nvSpPr>
          <p:cNvPr id="48" name="TextBox 5"/>
          <p:cNvSpPr txBox="1"/>
          <p:nvPr/>
        </p:nvSpPr>
        <p:spPr>
          <a:xfrm>
            <a:off x="4215409" y="2582403"/>
            <a:ext cx="5299357" cy="73866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spcBef>
                <a:spcPct val="0"/>
              </a:spcBef>
              <a:buClr>
                <a:srgbClr val="2D97C8"/>
              </a:buClr>
              <a:buFont typeface="Arial" panose="020B0604020202020204" pitchFamily="34" charset="0"/>
              <a:buChar char="•"/>
            </a:pPr>
            <a:r>
              <a:rPr lang="zh-CN" altLang="en-US" sz="1400" dirty="0">
                <a:cs typeface="+mn-ea"/>
                <a:sym typeface="+mn-lt"/>
              </a:rPr>
              <a:t>超过</a:t>
            </a:r>
            <a:r>
              <a:rPr lang="en-US" altLang="zh-CN" sz="1400" dirty="0">
                <a:cs typeface="+mn-ea"/>
                <a:sym typeface="+mn-lt"/>
              </a:rPr>
              <a:t>10</a:t>
            </a:r>
            <a:r>
              <a:rPr lang="zh-CN" altLang="en-US" sz="1400" dirty="0">
                <a:cs typeface="+mn-ea"/>
                <a:sym typeface="+mn-lt"/>
              </a:rPr>
              <a:t>年以上工作经验及</a:t>
            </a:r>
            <a:r>
              <a:rPr lang="en-US" altLang="zh-CN" sz="1400" dirty="0">
                <a:cs typeface="+mn-ea"/>
                <a:sym typeface="+mn-lt"/>
              </a:rPr>
              <a:t>3</a:t>
            </a:r>
            <a:r>
              <a:rPr lang="zh-CN" altLang="en-US" sz="1400" dirty="0">
                <a:cs typeface="+mn-ea"/>
                <a:sym typeface="+mn-lt"/>
              </a:rPr>
              <a:t>年以上公益咨询经验，对公益行业有深入</a:t>
            </a:r>
            <a:r>
              <a:rPr lang="zh-CN" altLang="en-US" sz="1400">
                <a:cs typeface="+mn-ea"/>
                <a:sym typeface="+mn-lt"/>
              </a:rPr>
              <a:t>洞察，对公益机构战略，品牌设计有深入的了解和实践</a:t>
            </a:r>
            <a:endParaRPr lang="en-US" altLang="zh-CN" sz="1400" dirty="0">
              <a:cs typeface="+mn-ea"/>
              <a:sym typeface="+mn-lt"/>
            </a:endParaRPr>
          </a:p>
          <a:p>
            <a:pPr marL="285750" indent="-285750">
              <a:spcBef>
                <a:spcPct val="0"/>
              </a:spcBef>
              <a:buClr>
                <a:srgbClr val="2D97C8"/>
              </a:buClr>
              <a:buFont typeface="Arial" panose="020B0604020202020204" pitchFamily="34" charset="0"/>
              <a:buChar char="•"/>
            </a:pPr>
            <a:r>
              <a:rPr lang="zh-CN" altLang="en-US" sz="1400" dirty="0">
                <a:cs typeface="+mn-ea"/>
                <a:sym typeface="+mn-lt"/>
              </a:rPr>
              <a:t>负责项目方向把控，并与客户团队积极沟通 </a:t>
            </a:r>
            <a:endParaRPr lang="en-US" sz="1400" dirty="0">
              <a:cs typeface="+mn-ea"/>
              <a:sym typeface="+mn-lt"/>
            </a:endParaRPr>
          </a:p>
        </p:txBody>
      </p:sp>
      <p:sp>
        <p:nvSpPr>
          <p:cNvPr id="49" name="Rectangle 43"/>
          <p:cNvSpPr/>
          <p:nvPr/>
        </p:nvSpPr>
        <p:spPr>
          <a:xfrm>
            <a:off x="3065392" y="2610304"/>
            <a:ext cx="1055141" cy="746235"/>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mn-lt"/>
                <a:ea typeface="+mn-ea"/>
                <a:cs typeface="+mn-ea"/>
                <a:sym typeface="+mn-lt"/>
              </a:rPr>
              <a:t>专家顾问与</a:t>
            </a:r>
            <a:endParaRPr lang="en-US" altLang="zh-CN" sz="1500" dirty="0">
              <a:solidFill>
                <a:srgbClr val="FFFFFF"/>
              </a:solidFill>
              <a:latin typeface="+mn-lt"/>
              <a:ea typeface="+mn-ea"/>
              <a:cs typeface="+mn-ea"/>
              <a:sym typeface="+mn-lt"/>
            </a:endParaRPr>
          </a:p>
          <a:p>
            <a:pPr algn="ctr" eaLnBrk="1" hangingPunct="1">
              <a:lnSpc>
                <a:spcPct val="100000"/>
              </a:lnSpc>
              <a:spcBef>
                <a:spcPct val="0"/>
              </a:spcBef>
              <a:buClrTx/>
              <a:buFont typeface="Arial" panose="020B0604020202020204" pitchFamily="34" charset="0"/>
              <a:buNone/>
              <a:defRPr/>
            </a:pPr>
            <a:r>
              <a:rPr lang="zh-CN" altLang="en-US" sz="1500" dirty="0">
                <a:solidFill>
                  <a:srgbClr val="FFFFFF"/>
                </a:solidFill>
                <a:latin typeface="+mn-lt"/>
                <a:ea typeface="+mn-ea"/>
                <a:cs typeface="+mn-ea"/>
                <a:sym typeface="+mn-lt"/>
              </a:rPr>
              <a:t>项目总监</a:t>
            </a:r>
            <a:endParaRPr lang="en-US" altLang="zh-CN" sz="1500" dirty="0">
              <a:solidFill>
                <a:srgbClr val="FFFFFF"/>
              </a:solidFill>
              <a:latin typeface="+mn-lt"/>
              <a:ea typeface="+mn-ea"/>
              <a:cs typeface="+mn-ea"/>
              <a:sym typeface="+mn-lt"/>
            </a:endParaRPr>
          </a:p>
        </p:txBody>
      </p:sp>
      <p:cxnSp>
        <p:nvCxnSpPr>
          <p:cNvPr id="50" name="Straight Connector 43"/>
          <p:cNvCxnSpPr/>
          <p:nvPr/>
        </p:nvCxnSpPr>
        <p:spPr>
          <a:xfrm>
            <a:off x="3082435" y="2158360"/>
            <a:ext cx="8849710" cy="0"/>
          </a:xfrm>
          <a:prstGeom prst="line">
            <a:avLst/>
          </a:prstGeom>
          <a:noFill/>
          <a:ln w="19050" cap="flat">
            <a:solidFill>
              <a:schemeClr val="accent1"/>
            </a:solidFill>
            <a:prstDash val="solid"/>
            <a:miter lim="800000"/>
          </a:ln>
        </p:spPr>
        <p:style>
          <a:lnRef idx="0">
            <a:srgbClr val="FFFFFF"/>
          </a:lnRef>
          <a:fillRef idx="0">
            <a:srgbClr val="FFFFFF"/>
          </a:fillRef>
          <a:effectRef idx="0">
            <a:srgbClr val="FFFFFF"/>
          </a:effectRef>
          <a:fontRef idx="none"/>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p:cNvSpPr txBox="1"/>
          <p:nvPr/>
        </p:nvSpPr>
        <p:spPr>
          <a:xfrm>
            <a:off x="611027" y="217176"/>
            <a:ext cx="10191085" cy="664797"/>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fontAlgn="base">
              <a:lnSpc>
                <a:spcPct val="90000"/>
              </a:lnSpc>
              <a:defRPr/>
            </a:pPr>
            <a:r>
              <a:rPr lang="zh-CN" altLang="en-US" sz="2400" b="1" dirty="0">
                <a:solidFill>
                  <a:schemeClr val="bg1"/>
                </a:solidFill>
                <a:latin typeface="+mn-lt"/>
                <a:ea typeface="+mn-ea"/>
                <a:cs typeface="+mn-ea"/>
                <a:sym typeface="+mn-lt"/>
              </a:rPr>
              <a:t>项目管理保障： </a:t>
            </a:r>
            <a:r>
              <a:rPr lang="en-GB" altLang="zh-CN" sz="2400" b="1" dirty="0">
                <a:solidFill>
                  <a:schemeClr val="bg1"/>
                </a:solidFill>
                <a:latin typeface="+mn-lt"/>
                <a:ea typeface="+mn-ea"/>
                <a:cs typeface="+mn-ea"/>
                <a:sym typeface="+mn-lt"/>
              </a:rPr>
              <a:t>ABC</a:t>
            </a:r>
            <a:r>
              <a:rPr lang="zh-CN" altLang="en-US" sz="2400" b="1" dirty="0">
                <a:solidFill>
                  <a:schemeClr val="bg1"/>
                </a:solidFill>
                <a:latin typeface="+mn-lt"/>
                <a:ea typeface="+mn-ea"/>
                <a:cs typeface="+mn-ea"/>
                <a:sym typeface="+mn-lt"/>
              </a:rPr>
              <a:t>独创标准化项目跟踪及项目质量管控模型，分阶段形成标准管控模版</a:t>
            </a:r>
            <a:endParaRPr sz="2400" b="1" dirty="0">
              <a:solidFill>
                <a:schemeClr val="bg1"/>
              </a:solidFill>
              <a:latin typeface="+mn-lt"/>
              <a:ea typeface="+mn-ea"/>
              <a:cs typeface="+mn-ea"/>
              <a:sym typeface="+mn-lt"/>
            </a:endParaRPr>
          </a:p>
        </p:txBody>
      </p:sp>
      <p:grpSp>
        <p:nvGrpSpPr>
          <p:cNvPr id="2" name="组合 4"/>
          <p:cNvGrpSpPr/>
          <p:nvPr/>
        </p:nvGrpSpPr>
        <p:grpSpPr>
          <a:xfrm>
            <a:off x="390970" y="1810847"/>
            <a:ext cx="6621839" cy="3433422"/>
            <a:chOff x="11043" y="-248514"/>
            <a:chExt cx="6621837" cy="3433421"/>
          </a:xfrm>
        </p:grpSpPr>
        <p:sp>
          <p:nvSpPr>
            <p:cNvPr id="10" name="TextBox 6"/>
            <p:cNvSpPr txBox="1"/>
            <p:nvPr/>
          </p:nvSpPr>
          <p:spPr>
            <a:xfrm>
              <a:off x="2732106" y="-248514"/>
              <a:ext cx="2665024" cy="1583185"/>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00B050"/>
                  </a:solidFill>
                  <a:effectLst/>
                  <a:uLnTx/>
                  <a:uFillTx/>
                  <a:cs typeface="+mn-ea"/>
                  <a:sym typeface="+mn-lt"/>
                </a:rPr>
                <a:t>第二阶段：服务</a:t>
              </a:r>
              <a:endParaRPr kumimoji="0" sz="1800" b="1" i="0" u="none" strike="noStrike" kern="0" cap="none" spc="0" normalizeH="0" baseline="0" noProof="0" dirty="0">
                <a:ln>
                  <a:noFill/>
                </a:ln>
                <a:solidFill>
                  <a:srgbClr val="00B050"/>
                </a:solidFill>
                <a:effectLst/>
                <a:uLnTx/>
                <a:uFillTx/>
                <a:cs typeface="+mn-ea"/>
                <a:sym typeface="+mn-lt"/>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cs typeface="+mn-ea"/>
                  <a:sym typeface="+mn-lt"/>
                </a:rPr>
                <a:t>根据</a:t>
              </a:r>
              <a:r>
                <a:rPr kumimoji="0" lang="zh-CN" altLang="en-US" sz="1200" b="0" i="0" u="none" strike="noStrike" kern="0" cap="none" spc="0" normalizeH="0" baseline="0" noProof="0" dirty="0">
                  <a:ln>
                    <a:noFill/>
                  </a:ln>
                  <a:solidFill>
                    <a:srgbClr val="1E1E1E"/>
                  </a:solidFill>
                  <a:effectLst/>
                  <a:uLnTx/>
                  <a:uFillTx/>
                  <a:cs typeface="+mn-ea"/>
                  <a:sym typeface="+mn-lt"/>
                </a:rPr>
                <a:t>合作伙伴</a:t>
              </a:r>
              <a:r>
                <a:rPr kumimoji="0" sz="1200" b="0" i="0" u="none" strike="noStrike" kern="0" cap="none" spc="0" normalizeH="0" baseline="0" noProof="0" dirty="0" err="1">
                  <a:ln>
                    <a:noFill/>
                  </a:ln>
                  <a:solidFill>
                    <a:srgbClr val="1E1E1E"/>
                  </a:solidFill>
                  <a:effectLst/>
                  <a:uLnTx/>
                  <a:uFillTx/>
                  <a:cs typeface="+mn-ea"/>
                  <a:sym typeface="+mn-lt"/>
                </a:rPr>
                <a:t>的咨询需求</a:t>
              </a:r>
              <a:r>
                <a:rPr kumimoji="0" lang="zh-CN" altLang="en-US" sz="1200" b="0" i="0" u="none" strike="noStrike" kern="0" cap="none" spc="0" normalizeH="0" baseline="0" noProof="0" dirty="0">
                  <a:ln>
                    <a:noFill/>
                  </a:ln>
                  <a:solidFill>
                    <a:srgbClr val="1E1E1E"/>
                  </a:solidFill>
                  <a:effectLst/>
                  <a:uLnTx/>
                  <a:uFillTx/>
                  <a:cs typeface="+mn-ea"/>
                  <a:sym typeface="+mn-lt"/>
                </a:rPr>
                <a:t>匹配项目成员</a:t>
              </a:r>
              <a:r>
                <a:rPr kumimoji="0" sz="1200" b="0" i="0" u="none" strike="noStrike" kern="0" cap="none" spc="0" normalizeH="0" baseline="0" noProof="0" dirty="0">
                  <a:ln>
                    <a:noFill/>
                  </a:ln>
                  <a:solidFill>
                    <a:srgbClr val="1E1E1E"/>
                  </a:solidFill>
                  <a:effectLst/>
                  <a:uLnTx/>
                  <a:uFillTx/>
                  <a:cs typeface="+mn-ea"/>
                  <a:sym typeface="+mn-lt"/>
                </a:rPr>
                <a:t>，</a:t>
              </a:r>
              <a:r>
                <a:rPr kumimoji="0" sz="1200" b="0" i="0" u="none" strike="noStrike" kern="0" cap="none" spc="0" normalizeH="0" baseline="0" noProof="0" dirty="0" err="1">
                  <a:ln>
                    <a:noFill/>
                  </a:ln>
                  <a:solidFill>
                    <a:srgbClr val="1E1E1E"/>
                  </a:solidFill>
                  <a:effectLst/>
                  <a:uLnTx/>
                  <a:uFillTx/>
                  <a:cs typeface="+mn-ea"/>
                  <a:sym typeface="+mn-lt"/>
                </a:rPr>
                <a:t>组成项目组并按计划书、中期汇报、后期汇报三个阶段向客户提供咨询服务</a:t>
              </a:r>
              <a:endParaRPr kumimoji="0" sz="1200" b="0" i="0" u="none" strike="noStrike" kern="0" cap="none" spc="0" normalizeH="0" baseline="0" noProof="0" dirty="0">
                <a:ln>
                  <a:noFill/>
                </a:ln>
                <a:solidFill>
                  <a:srgbClr val="1E1E1E"/>
                </a:solidFill>
                <a:effectLst/>
                <a:uLnTx/>
                <a:uFillTx/>
                <a:cs typeface="+mn-ea"/>
                <a:sym typeface="+mn-lt"/>
              </a:endParaRPr>
            </a:p>
          </p:txBody>
        </p:sp>
        <p:sp>
          <p:nvSpPr>
            <p:cNvPr id="11" name="TextBox 7"/>
            <p:cNvSpPr txBox="1"/>
            <p:nvPr/>
          </p:nvSpPr>
          <p:spPr>
            <a:xfrm>
              <a:off x="11043" y="923566"/>
              <a:ext cx="2665024" cy="752190"/>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394DA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394DA1"/>
                  </a:solidFill>
                  <a:effectLst/>
                  <a:uLnTx/>
                  <a:uFillTx/>
                  <a:cs typeface="+mn-ea"/>
                  <a:sym typeface="+mn-lt"/>
                </a:rPr>
                <a:t>第一阶段：立项</a:t>
              </a:r>
              <a:endParaRPr kumimoji="0" sz="1800" b="1" i="0" u="none" strike="noStrike" kern="0" cap="none" spc="0" normalizeH="0" baseline="0" noProof="0" dirty="0">
                <a:ln>
                  <a:noFill/>
                </a:ln>
                <a:solidFill>
                  <a:srgbClr val="394DA1"/>
                </a:solidFill>
                <a:effectLst/>
                <a:uLnTx/>
                <a:uFillTx/>
                <a:cs typeface="+mn-ea"/>
                <a:sym typeface="+mn-lt"/>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cs typeface="+mn-ea"/>
                  <a:sym typeface="+mn-lt"/>
                </a:rPr>
                <a:t>项目审核通过后立项</a:t>
              </a:r>
              <a:endParaRPr kumimoji="0" sz="1200" b="0" i="0" u="none" strike="noStrike" kern="0" cap="none" spc="0" normalizeH="0" baseline="0" noProof="0" dirty="0">
                <a:ln>
                  <a:noFill/>
                </a:ln>
                <a:solidFill>
                  <a:srgbClr val="1E1E1E"/>
                </a:solidFill>
                <a:effectLst/>
                <a:uLnTx/>
                <a:uFillTx/>
                <a:cs typeface="+mn-ea"/>
                <a:sym typeface="+mn-lt"/>
              </a:endParaRPr>
            </a:p>
          </p:txBody>
        </p:sp>
        <p:sp>
          <p:nvSpPr>
            <p:cNvPr id="12" name="TextBox 8"/>
            <p:cNvSpPr txBox="1"/>
            <p:nvPr/>
          </p:nvSpPr>
          <p:spPr>
            <a:xfrm>
              <a:off x="4304633" y="1606798"/>
              <a:ext cx="2328247" cy="1029188"/>
            </a:xfrm>
            <a:prstGeom prst="rect">
              <a:avLst/>
            </a:prstGeom>
            <a:noFill/>
            <a:ln w="12700" cap="flat">
              <a:noFill/>
              <a:miter lim="400000"/>
            </a:ln>
            <a:effectLst/>
          </p:spPr>
          <p:txBody>
            <a:bodyPr wrap="square" lIns="45718" tIns="45718" rIns="45718" bIns="45718" numCol="1" anchor="t">
              <a:spAutoFit/>
            </a:bodyPr>
            <a:lstStyle/>
            <a:p>
              <a:pPr marL="0" marR="0" lvl="0" indent="0" algn="l" defTabSz="914400" rtl="0" eaLnBrk="1" fontAlgn="auto" latinLnBrk="0" hangingPunct="0">
                <a:lnSpc>
                  <a:spcPct val="150000"/>
                </a:lnSpc>
                <a:spcBef>
                  <a:spcPts val="0"/>
                </a:spcBef>
                <a:spcAft>
                  <a:spcPts val="0"/>
                </a:spcAft>
                <a:buClrTx/>
                <a:buSzTx/>
                <a:buFontTx/>
                <a:buNone/>
                <a:defRPr b="1">
                  <a:solidFill>
                    <a:srgbClr val="394DA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800" b="1" i="0" u="none" strike="noStrike" kern="0" cap="none" spc="0" normalizeH="0" baseline="0" noProof="0" dirty="0" err="1">
                  <a:ln>
                    <a:noFill/>
                  </a:ln>
                  <a:solidFill>
                    <a:srgbClr val="394DA1"/>
                  </a:solidFill>
                  <a:effectLst/>
                  <a:uLnTx/>
                  <a:uFillTx/>
                  <a:cs typeface="+mn-ea"/>
                  <a:sym typeface="+mn-lt"/>
                </a:rPr>
                <a:t>第三阶段：评估</a:t>
              </a:r>
              <a:endParaRPr kumimoji="0" sz="1800" b="1" i="0" u="none" strike="noStrike" kern="0" cap="none" spc="0" normalizeH="0" baseline="0" noProof="0" dirty="0">
                <a:ln>
                  <a:noFill/>
                </a:ln>
                <a:solidFill>
                  <a:srgbClr val="394DA1"/>
                </a:solidFill>
                <a:effectLst/>
                <a:uLnTx/>
                <a:uFillTx/>
                <a:cs typeface="+mn-ea"/>
                <a:sym typeface="+mn-lt"/>
              </a:endParaRPr>
            </a:p>
            <a:p>
              <a:pPr marL="0" marR="0" lvl="0" indent="0" algn="l" defTabSz="914400" rtl="0" eaLnBrk="1" fontAlgn="auto" latinLnBrk="0" hangingPunct="0">
                <a:lnSpc>
                  <a:spcPct val="150000"/>
                </a:lnSpc>
                <a:spcBef>
                  <a:spcPts val="0"/>
                </a:spcBef>
                <a:spcAft>
                  <a:spcPts val="0"/>
                </a:spcAft>
                <a:buClrTx/>
                <a:buSzTx/>
                <a:buFontTx/>
                <a:buNone/>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sz="1200" b="0" i="0" u="none" strike="noStrike" kern="0" cap="none" spc="0" normalizeH="0" baseline="0" noProof="0" dirty="0" err="1">
                  <a:ln>
                    <a:noFill/>
                  </a:ln>
                  <a:solidFill>
                    <a:srgbClr val="1E1E1E"/>
                  </a:solidFill>
                  <a:effectLst/>
                  <a:uLnTx/>
                  <a:uFillTx/>
                  <a:cs typeface="+mn-ea"/>
                  <a:sym typeface="+mn-lt"/>
                </a:rPr>
                <a:t>ABC将咨询报告提交给</a:t>
              </a:r>
              <a:r>
                <a:rPr kumimoji="0" lang="zh-CN" altLang="en-US" sz="1200" b="0" i="0" u="none" strike="noStrike" kern="0" cap="none" spc="0" normalizeH="0" baseline="0" noProof="0" dirty="0">
                  <a:ln>
                    <a:noFill/>
                  </a:ln>
                  <a:solidFill>
                    <a:srgbClr val="1E1E1E"/>
                  </a:solidFill>
                  <a:effectLst/>
                  <a:uLnTx/>
                  <a:uFillTx/>
                  <a:cs typeface="+mn-ea"/>
                  <a:sym typeface="+mn-lt"/>
                </a:rPr>
                <a:t>合作伙伴，</a:t>
              </a:r>
              <a:r>
                <a:rPr kumimoji="0" sz="1200" b="0" i="0" u="none" strike="noStrike" kern="0" cap="none" spc="0" normalizeH="0" baseline="0" noProof="0" dirty="0" err="1">
                  <a:ln>
                    <a:noFill/>
                  </a:ln>
                  <a:solidFill>
                    <a:srgbClr val="1E1E1E"/>
                  </a:solidFill>
                  <a:effectLst/>
                  <a:uLnTx/>
                  <a:uFillTx/>
                  <a:cs typeface="+mn-ea"/>
                  <a:sym typeface="+mn-lt"/>
                </a:rPr>
                <a:t>共同完成项目质量评估</a:t>
              </a:r>
              <a:endParaRPr kumimoji="0" sz="1200" b="0" i="0" u="none" strike="noStrike" kern="0" cap="none" spc="0" normalizeH="0" baseline="0" noProof="0" dirty="0">
                <a:ln>
                  <a:noFill/>
                </a:ln>
                <a:solidFill>
                  <a:srgbClr val="1E1E1E"/>
                </a:solidFill>
                <a:effectLst/>
                <a:uLnTx/>
                <a:uFillTx/>
                <a:cs typeface="+mn-ea"/>
                <a:sym typeface="+mn-lt"/>
              </a:endParaRPr>
            </a:p>
          </p:txBody>
        </p:sp>
        <p:sp>
          <p:nvSpPr>
            <p:cNvPr id="13" name="直接连接符 125"/>
            <p:cNvSpPr/>
            <p:nvPr/>
          </p:nvSpPr>
          <p:spPr>
            <a:xfrm>
              <a:off x="15539" y="1923274"/>
              <a:ext cx="2633941" cy="3"/>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14" name="直接连接符 126"/>
            <p:cNvSpPr/>
            <p:nvPr/>
          </p:nvSpPr>
          <p:spPr>
            <a:xfrm flipH="1">
              <a:off x="1118248" y="1923274"/>
              <a:ext cx="3" cy="492611"/>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15" name="直接连接符 127"/>
            <p:cNvSpPr/>
            <p:nvPr/>
          </p:nvSpPr>
          <p:spPr>
            <a:xfrm>
              <a:off x="2723249" y="1404605"/>
              <a:ext cx="2664725" cy="3"/>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16" name="直接连接符 128"/>
            <p:cNvSpPr/>
            <p:nvPr/>
          </p:nvSpPr>
          <p:spPr>
            <a:xfrm>
              <a:off x="3429444" y="1404605"/>
              <a:ext cx="3" cy="604558"/>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17" name="直接连接符 129"/>
            <p:cNvSpPr/>
            <p:nvPr/>
          </p:nvSpPr>
          <p:spPr>
            <a:xfrm>
              <a:off x="4377310" y="2738089"/>
              <a:ext cx="1960349" cy="1258"/>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18" name="直接连接符 130"/>
            <p:cNvSpPr/>
            <p:nvPr/>
          </p:nvSpPr>
          <p:spPr>
            <a:xfrm>
              <a:off x="5774123" y="2738088"/>
              <a:ext cx="3" cy="446819"/>
            </a:xfrm>
            <a:prstGeom prst="line">
              <a:avLst/>
            </a:prstGeom>
            <a:noFill/>
            <a:ln w="25400" cap="flat">
              <a:solidFill>
                <a:srgbClr val="1E1E1E"/>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grpSp>
      <p:grpSp>
        <p:nvGrpSpPr>
          <p:cNvPr id="19" name="Group 71"/>
          <p:cNvGrpSpPr/>
          <p:nvPr/>
        </p:nvGrpSpPr>
        <p:grpSpPr>
          <a:xfrm>
            <a:off x="7113903" y="2566729"/>
            <a:ext cx="4596852" cy="3100909"/>
            <a:chOff x="-1" y="-3"/>
            <a:chExt cx="4596850" cy="3100908"/>
          </a:xfrm>
        </p:grpSpPr>
        <p:sp>
          <p:nvSpPr>
            <p:cNvPr id="20" name="Straight Connector 72"/>
            <p:cNvSpPr/>
            <p:nvPr/>
          </p:nvSpPr>
          <p:spPr>
            <a:xfrm>
              <a:off x="0" y="2111840"/>
              <a:ext cx="4596849" cy="57586"/>
            </a:xfrm>
            <a:prstGeom prst="line">
              <a:avLst/>
            </a:prstGeom>
            <a:noFill/>
            <a:ln w="9525" cap="flat">
              <a:solidFill>
                <a:srgbClr val="7F7F7F"/>
              </a:solidFill>
              <a:prstDash val="dash"/>
              <a:roun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sp>
          <p:nvSpPr>
            <p:cNvPr id="21" name="Straight Connector 73"/>
            <p:cNvSpPr/>
            <p:nvPr/>
          </p:nvSpPr>
          <p:spPr>
            <a:xfrm>
              <a:off x="-1" y="977792"/>
              <a:ext cx="4596849" cy="3"/>
            </a:xfrm>
            <a:prstGeom prst="line">
              <a:avLst/>
            </a:prstGeom>
            <a:noFill/>
            <a:ln w="9525" cap="flat">
              <a:solidFill>
                <a:srgbClr val="7F7F7F"/>
              </a:solidFill>
              <a:prstDash val="dash"/>
              <a:roun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1E1E1E"/>
                </a:solidFill>
                <a:effectLst/>
                <a:uLnTx/>
                <a:uFillTx/>
                <a:cs typeface="+mn-ea"/>
                <a:sym typeface="+mn-lt"/>
              </a:endParaRPr>
            </a:p>
          </p:txBody>
        </p:sp>
        <p:grpSp>
          <p:nvGrpSpPr>
            <p:cNvPr id="22" name="Rectangle: Rounded Corners 2"/>
            <p:cNvGrpSpPr/>
            <p:nvPr/>
          </p:nvGrpSpPr>
          <p:grpSpPr>
            <a:xfrm>
              <a:off x="297693" y="-3"/>
              <a:ext cx="1106148" cy="760867"/>
              <a:chOff x="0" y="-2"/>
              <a:chExt cx="1106147" cy="760866"/>
            </a:xfrm>
          </p:grpSpPr>
          <p:sp>
            <p:nvSpPr>
              <p:cNvPr id="50"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51" name="明确的客户需求与项目范围"/>
              <p:cNvSpPr txBox="1"/>
              <p:nvPr/>
            </p:nvSpPr>
            <p:spPr>
              <a:xfrm>
                <a:off x="70253" y="180375"/>
                <a:ext cx="965640" cy="400104"/>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mn-lt"/>
                    <a:ea typeface="+mn-ea"/>
                    <a:cs typeface="+mn-ea"/>
                    <a:sym typeface="+mn-lt"/>
                  </a:rPr>
                  <a:t>明确的客户需求与项目范围</a:t>
                </a:r>
                <a:endParaRPr kumimoji="0" sz="1000" b="1" i="0" u="none" strike="noStrike" kern="0" cap="none" spc="0" normalizeH="0" baseline="0" noProof="0">
                  <a:ln>
                    <a:noFill/>
                  </a:ln>
                  <a:solidFill>
                    <a:srgbClr val="FFFFFF"/>
                  </a:solidFill>
                  <a:effectLst/>
                  <a:uLnTx/>
                  <a:uFillTx/>
                  <a:latin typeface="+mn-lt"/>
                  <a:ea typeface="+mn-ea"/>
                  <a:cs typeface="+mn-ea"/>
                  <a:sym typeface="+mn-lt"/>
                </a:endParaRPr>
              </a:p>
            </p:txBody>
          </p:sp>
        </p:grpSp>
        <p:grpSp>
          <p:nvGrpSpPr>
            <p:cNvPr id="23" name="Rectangle: Rounded Corners 4"/>
            <p:cNvGrpSpPr/>
            <p:nvPr/>
          </p:nvGrpSpPr>
          <p:grpSpPr>
            <a:xfrm>
              <a:off x="2622314" y="-3"/>
              <a:ext cx="1106148" cy="760867"/>
              <a:chOff x="0" y="-2"/>
              <a:chExt cx="1106147" cy="760866"/>
            </a:xfrm>
          </p:grpSpPr>
          <p:sp>
            <p:nvSpPr>
              <p:cNvPr id="48"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49" name="充分的知识与专业资源支持"/>
              <p:cNvSpPr txBox="1"/>
              <p:nvPr/>
            </p:nvSpPr>
            <p:spPr>
              <a:xfrm>
                <a:off x="70253" y="180375"/>
                <a:ext cx="965640" cy="400104"/>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mn-lt"/>
                    <a:ea typeface="+mn-ea"/>
                    <a:cs typeface="+mn-ea"/>
                    <a:sym typeface="+mn-lt"/>
                  </a:rPr>
                  <a:t>充分的知识与专业资源支持</a:t>
                </a:r>
                <a:endParaRPr kumimoji="0" sz="1000" b="1" i="0" u="none" strike="noStrike" kern="0" cap="none" spc="0" normalizeH="0" baseline="0" noProof="0">
                  <a:ln>
                    <a:noFill/>
                  </a:ln>
                  <a:solidFill>
                    <a:srgbClr val="FFFFFF"/>
                  </a:solidFill>
                  <a:effectLst/>
                  <a:uLnTx/>
                  <a:uFillTx/>
                  <a:latin typeface="+mn-lt"/>
                  <a:ea typeface="+mn-ea"/>
                  <a:cs typeface="+mn-ea"/>
                  <a:sym typeface="+mn-lt"/>
                </a:endParaRPr>
              </a:p>
            </p:txBody>
          </p:sp>
        </p:grpSp>
        <p:grpSp>
          <p:nvGrpSpPr>
            <p:cNvPr id="24" name="Rectangle: Rounded Corners 5"/>
            <p:cNvGrpSpPr/>
            <p:nvPr/>
          </p:nvGrpSpPr>
          <p:grpSpPr>
            <a:xfrm>
              <a:off x="2036248" y="1161054"/>
              <a:ext cx="1106148" cy="760865"/>
              <a:chOff x="0" y="-1"/>
              <a:chExt cx="1106147" cy="760864"/>
            </a:xfrm>
          </p:grpSpPr>
          <p:sp>
            <p:nvSpPr>
              <p:cNvPr id="46" name="圆角矩形"/>
              <p:cNvSpPr/>
              <p:nvPr/>
            </p:nvSpPr>
            <p:spPr>
              <a:xfrm>
                <a:off x="0" y="-1"/>
                <a:ext cx="1106147" cy="760864"/>
              </a:xfrm>
              <a:prstGeom prst="roundRect">
                <a:avLst>
                  <a:gd name="adj" fmla="val 5310"/>
                </a:avLst>
              </a:prstGeom>
              <a:solidFill>
                <a:srgbClr val="8FC0F3"/>
              </a:solid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47" name="按计划高效执行与推进"/>
              <p:cNvSpPr txBox="1"/>
              <p:nvPr/>
            </p:nvSpPr>
            <p:spPr>
              <a:xfrm>
                <a:off x="70253" y="180375"/>
                <a:ext cx="965640" cy="400104"/>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000000"/>
                    </a:solidFill>
                    <a:effectLst/>
                    <a:uLnTx/>
                    <a:uFillTx/>
                    <a:latin typeface="+mn-lt"/>
                    <a:ea typeface="+mn-ea"/>
                    <a:cs typeface="+mn-ea"/>
                    <a:sym typeface="+mn-lt"/>
                  </a:rPr>
                  <a:t>按计划高效执行与推进</a:t>
                </a:r>
                <a:endParaRPr kumimoji="0" sz="1000" b="1" i="0" u="none" strike="noStrike" kern="0" cap="none" spc="0" normalizeH="0" baseline="0" noProof="0">
                  <a:ln>
                    <a:noFill/>
                  </a:ln>
                  <a:solidFill>
                    <a:srgbClr val="000000"/>
                  </a:solidFill>
                  <a:effectLst/>
                  <a:uLnTx/>
                  <a:uFillTx/>
                  <a:latin typeface="+mn-lt"/>
                  <a:ea typeface="+mn-ea"/>
                  <a:cs typeface="+mn-ea"/>
                  <a:sym typeface="+mn-lt"/>
                </a:endParaRPr>
              </a:p>
            </p:txBody>
          </p:sp>
        </p:grpSp>
        <p:grpSp>
          <p:nvGrpSpPr>
            <p:cNvPr id="25" name="Rectangle: Rounded Corners 6"/>
            <p:cNvGrpSpPr/>
            <p:nvPr/>
          </p:nvGrpSpPr>
          <p:grpSpPr>
            <a:xfrm>
              <a:off x="1458580" y="-3"/>
              <a:ext cx="1106149" cy="760867"/>
              <a:chOff x="0" y="-2"/>
              <a:chExt cx="1106147" cy="760866"/>
            </a:xfrm>
          </p:grpSpPr>
          <p:sp>
            <p:nvSpPr>
              <p:cNvPr id="44" name="圆角矩形"/>
              <p:cNvSpPr/>
              <p:nvPr/>
            </p:nvSpPr>
            <p:spPr>
              <a:xfrm>
                <a:off x="0" y="-2"/>
                <a:ext cx="1106147" cy="760866"/>
              </a:xfrm>
              <a:prstGeom prst="roundRect">
                <a:avLst>
                  <a:gd name="adj" fmla="val 5310"/>
                </a:avLst>
              </a:prstGeom>
              <a:solidFill>
                <a:srgbClr val="3C4193"/>
              </a:solid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45" name="有专业性和凝聚力的项目团队"/>
              <p:cNvSpPr txBox="1"/>
              <p:nvPr/>
            </p:nvSpPr>
            <p:spPr>
              <a:xfrm>
                <a:off x="70253" y="103431"/>
                <a:ext cx="965640" cy="553993"/>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dirty="0" err="1">
                    <a:ln>
                      <a:noFill/>
                    </a:ln>
                    <a:solidFill>
                      <a:srgbClr val="FFFFFF"/>
                    </a:solidFill>
                    <a:effectLst/>
                    <a:uLnTx/>
                    <a:uFillTx/>
                    <a:latin typeface="+mn-lt"/>
                    <a:ea typeface="+mn-ea"/>
                    <a:cs typeface="+mn-ea"/>
                    <a:sym typeface="+mn-lt"/>
                  </a:rPr>
                  <a:t>有专业性和凝聚力的项目团队</a:t>
                </a:r>
                <a:endParaRPr kumimoji="0" sz="1000" b="1" i="0" u="none" strike="noStrike" kern="0" cap="none" spc="0" normalizeH="0" baseline="0" noProof="0" dirty="0">
                  <a:ln>
                    <a:noFill/>
                  </a:ln>
                  <a:solidFill>
                    <a:srgbClr val="FFFFFF"/>
                  </a:solidFill>
                  <a:effectLst/>
                  <a:uLnTx/>
                  <a:uFillTx/>
                  <a:latin typeface="+mn-lt"/>
                  <a:ea typeface="+mn-ea"/>
                  <a:cs typeface="+mn-ea"/>
                  <a:sym typeface="+mn-lt"/>
                </a:endParaRPr>
              </a:p>
            </p:txBody>
          </p:sp>
        </p:grpSp>
        <p:grpSp>
          <p:nvGrpSpPr>
            <p:cNvPr id="26" name="Rectangle: Rounded Corners 7"/>
            <p:cNvGrpSpPr/>
            <p:nvPr/>
          </p:nvGrpSpPr>
          <p:grpSpPr>
            <a:xfrm>
              <a:off x="877884" y="1158792"/>
              <a:ext cx="1106148" cy="760865"/>
              <a:chOff x="0" y="0"/>
              <a:chExt cx="1106147" cy="760864"/>
            </a:xfrm>
          </p:grpSpPr>
          <p:sp>
            <p:nvSpPr>
              <p:cNvPr id="42" name="圆角矩形"/>
              <p:cNvSpPr/>
              <p:nvPr/>
            </p:nvSpPr>
            <p:spPr>
              <a:xfrm>
                <a:off x="0" y="0"/>
                <a:ext cx="1106147" cy="760864"/>
              </a:xfrm>
              <a:prstGeom prst="roundRect">
                <a:avLst>
                  <a:gd name="adj" fmla="val 5310"/>
                </a:avLst>
              </a:prstGeom>
              <a:solidFill>
                <a:srgbClr val="8FC0F3"/>
              </a:solid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43" name="与客户互信沟通并紧密互动"/>
              <p:cNvSpPr txBox="1"/>
              <p:nvPr/>
            </p:nvSpPr>
            <p:spPr>
              <a:xfrm>
                <a:off x="70253" y="180375"/>
                <a:ext cx="965640" cy="400104"/>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000000"/>
                    </a:solidFill>
                    <a:effectLst/>
                    <a:uLnTx/>
                    <a:uFillTx/>
                    <a:latin typeface="+mn-lt"/>
                    <a:ea typeface="+mn-ea"/>
                    <a:cs typeface="+mn-ea"/>
                    <a:sym typeface="+mn-lt"/>
                  </a:rPr>
                  <a:t>与客户互信沟通并紧密互动</a:t>
                </a:r>
                <a:endParaRPr kumimoji="0" sz="1000" b="1" i="0" u="none" strike="noStrike" kern="0" cap="none" spc="0" normalizeH="0" baseline="0" noProof="0">
                  <a:ln>
                    <a:noFill/>
                  </a:ln>
                  <a:solidFill>
                    <a:srgbClr val="000000"/>
                  </a:solidFill>
                  <a:effectLst/>
                  <a:uLnTx/>
                  <a:uFillTx/>
                  <a:latin typeface="+mn-lt"/>
                  <a:ea typeface="+mn-ea"/>
                  <a:cs typeface="+mn-ea"/>
                  <a:sym typeface="+mn-lt"/>
                </a:endParaRPr>
              </a:p>
            </p:txBody>
          </p:sp>
        </p:grpSp>
        <p:grpSp>
          <p:nvGrpSpPr>
            <p:cNvPr id="27" name="Rectangle: Rounded Corners 8"/>
            <p:cNvGrpSpPr/>
            <p:nvPr/>
          </p:nvGrpSpPr>
          <p:grpSpPr>
            <a:xfrm>
              <a:off x="1461872" y="2340039"/>
              <a:ext cx="1106149" cy="760866"/>
              <a:chOff x="0" y="0"/>
              <a:chExt cx="1106147" cy="760865"/>
            </a:xfrm>
          </p:grpSpPr>
          <p:sp>
            <p:nvSpPr>
              <p:cNvPr id="40" name="圆角矩形"/>
              <p:cNvSpPr/>
              <p:nvPr/>
            </p:nvSpPr>
            <p:spPr>
              <a:xfrm>
                <a:off x="0" y="0"/>
                <a:ext cx="1106147" cy="760865"/>
              </a:xfrm>
              <a:prstGeom prst="roundRect">
                <a:avLst>
                  <a:gd name="adj" fmla="val 5310"/>
                </a:avLst>
              </a:prstGeom>
              <a:solidFill>
                <a:schemeClr val="accent3"/>
              </a:solidFill>
              <a:ln w="25400" cap="flat">
                <a:solidFill>
                  <a:schemeClr val="accent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800" b="0" i="0" u="none" strike="noStrike" kern="0" cap="none" spc="0" normalizeH="0" baseline="0" noProof="0">
                  <a:ln>
                    <a:noFill/>
                  </a:ln>
                  <a:solidFill>
                    <a:srgbClr val="FFFFFF"/>
                  </a:solidFill>
                  <a:effectLst/>
                  <a:uLnTx/>
                  <a:uFillTx/>
                  <a:cs typeface="+mn-ea"/>
                  <a:sym typeface="+mn-lt"/>
                </a:endParaRPr>
              </a:p>
            </p:txBody>
          </p:sp>
          <p:sp>
            <p:nvSpPr>
              <p:cNvPr id="41" name="有洞见并可落地的交付物"/>
              <p:cNvSpPr txBox="1"/>
              <p:nvPr/>
            </p:nvSpPr>
            <p:spPr>
              <a:xfrm>
                <a:off x="70253" y="180375"/>
                <a:ext cx="965640" cy="400104"/>
              </a:xfrm>
              <a:prstGeom prst="rect">
                <a:avLst/>
              </a:prstGeom>
              <a:noFill/>
              <a:ln w="12700" cap="flat">
                <a:noFill/>
                <a:miter lim="400000"/>
              </a:ln>
              <a:effectLst/>
            </p:spPr>
            <p:txBody>
              <a:bodyPr wrap="square" lIns="45718" tIns="45718" rIns="45718" bIns="45718" numCol="1" anchor="ctr">
                <a:spAutoFit/>
              </a:bodyPr>
              <a:lstStyle>
                <a:lvl1pPr algn="ctr">
                  <a:defRPr sz="1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1" i="0" u="none" strike="noStrike" kern="0" cap="none" spc="0" normalizeH="0" baseline="0" noProof="0">
                    <a:ln>
                      <a:noFill/>
                    </a:ln>
                    <a:solidFill>
                      <a:srgbClr val="FFFFFF"/>
                    </a:solidFill>
                    <a:effectLst/>
                    <a:uLnTx/>
                    <a:uFillTx/>
                    <a:latin typeface="+mn-lt"/>
                    <a:ea typeface="+mn-ea"/>
                    <a:cs typeface="+mn-ea"/>
                    <a:sym typeface="+mn-lt"/>
                  </a:rPr>
                  <a:t>有洞见并可落地的交付物</a:t>
                </a:r>
                <a:endParaRPr kumimoji="0" sz="1000" b="1"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28" name="Isosceles Triangle 80"/>
            <p:cNvSpPr/>
            <p:nvPr/>
          </p:nvSpPr>
          <p:spPr>
            <a:xfrm rot="10800000">
              <a:off x="917021" y="879714"/>
              <a:ext cx="1027136"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cs typeface="+mn-ea"/>
                <a:sym typeface="+mn-lt"/>
              </a:endParaRPr>
            </a:p>
          </p:txBody>
        </p:sp>
        <p:sp>
          <p:nvSpPr>
            <p:cNvPr id="29" name="Isosceles Triangle 81"/>
            <p:cNvSpPr/>
            <p:nvPr/>
          </p:nvSpPr>
          <p:spPr>
            <a:xfrm rot="10800000">
              <a:off x="2082814" y="879714"/>
              <a:ext cx="1027137"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cs typeface="+mn-ea"/>
                <a:sym typeface="+mn-lt"/>
              </a:endParaRPr>
            </a:p>
          </p:txBody>
        </p:sp>
        <p:sp>
          <p:nvSpPr>
            <p:cNvPr id="30" name="Isosceles Triangle 82"/>
            <p:cNvSpPr/>
            <p:nvPr/>
          </p:nvSpPr>
          <p:spPr>
            <a:xfrm rot="10800000">
              <a:off x="1501377" y="2042554"/>
              <a:ext cx="1027136" cy="196159"/>
            </a:xfrm>
            <a:prstGeom prst="triangle">
              <a:avLst/>
            </a:prstGeom>
            <a:solidFill>
              <a:srgbClr val="C1C1C1"/>
            </a:solidFill>
            <a:ln w="25400" cap="flat">
              <a:solidFill>
                <a:srgbClr val="C1C1C1"/>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FFFFFF"/>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FFFFFF"/>
                </a:solidFill>
                <a:effectLst/>
                <a:uLnTx/>
                <a:uFillTx/>
                <a:cs typeface="+mn-ea"/>
                <a:sym typeface="+mn-lt"/>
              </a:endParaRPr>
            </a:p>
          </p:txBody>
        </p:sp>
        <p:grpSp>
          <p:nvGrpSpPr>
            <p:cNvPr id="31" name="Rectangle: Rounded Corners 20"/>
            <p:cNvGrpSpPr/>
            <p:nvPr/>
          </p:nvGrpSpPr>
          <p:grpSpPr>
            <a:xfrm>
              <a:off x="3867934" y="-1"/>
              <a:ext cx="557021" cy="760866"/>
              <a:chOff x="-1" y="0"/>
              <a:chExt cx="557019" cy="760865"/>
            </a:xfrm>
          </p:grpSpPr>
          <p:sp>
            <p:nvSpPr>
              <p:cNvPr id="38" name="圆角矩形"/>
              <p:cNvSpPr/>
              <p:nvPr/>
            </p:nvSpPr>
            <p:spPr>
              <a:xfrm>
                <a:off x="-1" y="0"/>
                <a:ext cx="557019" cy="760865"/>
              </a:xfrm>
              <a:prstGeom prst="roundRect">
                <a:avLst>
                  <a:gd name="adj" fmla="val 5310"/>
                </a:avLst>
              </a:prstGeom>
              <a:noFill/>
              <a:ln w="25400" cap="flat">
                <a:solidFill>
                  <a:srgbClr val="3C419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cs typeface="+mn-ea"/>
                  <a:sym typeface="+mn-lt"/>
                </a:endParaRPr>
              </a:p>
            </p:txBody>
          </p:sp>
          <p:sp>
            <p:nvSpPr>
              <p:cNvPr id="39" name="流程机制保障"/>
              <p:cNvSpPr txBox="1"/>
              <p:nvPr/>
            </p:nvSpPr>
            <p:spPr>
              <a:xfrm>
                <a:off x="67083" y="103431"/>
                <a:ext cx="422849" cy="553993"/>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a:ln>
                      <a:noFill/>
                    </a:ln>
                    <a:solidFill>
                      <a:srgbClr val="000000"/>
                    </a:solidFill>
                    <a:effectLst/>
                    <a:uLnTx/>
                    <a:uFillTx/>
                    <a:latin typeface="+mn-lt"/>
                    <a:ea typeface="+mn-ea"/>
                    <a:cs typeface="+mn-ea"/>
                    <a:sym typeface="+mn-lt"/>
                  </a:rPr>
                  <a:t>流程机制保障</a:t>
                </a:r>
                <a:endParaRPr kumimoji="0" sz="1000" b="0" i="0" u="none" strike="noStrike" kern="0" cap="none" spc="0" normalizeH="0" baseline="0" noProof="0">
                  <a:ln>
                    <a:noFill/>
                  </a:ln>
                  <a:solidFill>
                    <a:srgbClr val="000000"/>
                  </a:solidFill>
                  <a:effectLst/>
                  <a:uLnTx/>
                  <a:uFillTx/>
                  <a:latin typeface="+mn-lt"/>
                  <a:ea typeface="+mn-ea"/>
                  <a:cs typeface="+mn-ea"/>
                  <a:sym typeface="+mn-lt"/>
                </a:endParaRPr>
              </a:p>
            </p:txBody>
          </p:sp>
        </p:grpSp>
        <p:grpSp>
          <p:nvGrpSpPr>
            <p:cNvPr id="32" name="Rectangle: Rounded Corners 21"/>
            <p:cNvGrpSpPr/>
            <p:nvPr/>
          </p:nvGrpSpPr>
          <p:grpSpPr>
            <a:xfrm>
              <a:off x="3867934" y="1153306"/>
              <a:ext cx="557021" cy="760865"/>
              <a:chOff x="-1" y="0"/>
              <a:chExt cx="557019" cy="760864"/>
            </a:xfrm>
          </p:grpSpPr>
          <p:sp>
            <p:nvSpPr>
              <p:cNvPr id="36" name="圆角矩形"/>
              <p:cNvSpPr/>
              <p:nvPr/>
            </p:nvSpPr>
            <p:spPr>
              <a:xfrm>
                <a:off x="-1" y="0"/>
                <a:ext cx="557019" cy="760864"/>
              </a:xfrm>
              <a:prstGeom prst="roundRect">
                <a:avLst>
                  <a:gd name="adj" fmla="val 5310"/>
                </a:avLst>
              </a:prstGeom>
              <a:noFill/>
              <a:ln w="25400" cap="flat">
                <a:solidFill>
                  <a:srgbClr val="8FC0F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cs typeface="+mn-ea"/>
                  <a:sym typeface="+mn-lt"/>
                </a:endParaRPr>
              </a:p>
            </p:txBody>
          </p:sp>
          <p:sp>
            <p:nvSpPr>
              <p:cNvPr id="37" name="持续跟踪支持"/>
              <p:cNvSpPr txBox="1"/>
              <p:nvPr/>
            </p:nvSpPr>
            <p:spPr>
              <a:xfrm>
                <a:off x="67083" y="103431"/>
                <a:ext cx="422849" cy="553993"/>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dirty="0" err="1">
                    <a:ln>
                      <a:noFill/>
                    </a:ln>
                    <a:solidFill>
                      <a:srgbClr val="000000"/>
                    </a:solidFill>
                    <a:effectLst/>
                    <a:uLnTx/>
                    <a:uFillTx/>
                    <a:latin typeface="+mn-lt"/>
                    <a:ea typeface="+mn-ea"/>
                    <a:cs typeface="+mn-ea"/>
                    <a:sym typeface="+mn-lt"/>
                  </a:rPr>
                  <a:t>持续跟踪支持</a:t>
                </a:r>
                <a:endParaRPr kumimoji="0" sz="1000" b="0" i="0" u="none" strike="noStrike" kern="0" cap="none" spc="0" normalizeH="0" baseline="0" noProof="0" dirty="0">
                  <a:ln>
                    <a:noFill/>
                  </a:ln>
                  <a:solidFill>
                    <a:srgbClr val="000000"/>
                  </a:solidFill>
                  <a:effectLst/>
                  <a:uLnTx/>
                  <a:uFillTx/>
                  <a:latin typeface="+mn-lt"/>
                  <a:ea typeface="+mn-ea"/>
                  <a:cs typeface="+mn-ea"/>
                  <a:sym typeface="+mn-lt"/>
                </a:endParaRPr>
              </a:p>
            </p:txBody>
          </p:sp>
        </p:grpSp>
        <p:grpSp>
          <p:nvGrpSpPr>
            <p:cNvPr id="33" name="Rectangle: Rounded Corners 22"/>
            <p:cNvGrpSpPr/>
            <p:nvPr/>
          </p:nvGrpSpPr>
          <p:grpSpPr>
            <a:xfrm>
              <a:off x="3867934" y="2340037"/>
              <a:ext cx="543653" cy="760868"/>
              <a:chOff x="-2" y="-1"/>
              <a:chExt cx="543651" cy="760867"/>
            </a:xfrm>
          </p:grpSpPr>
          <p:sp>
            <p:nvSpPr>
              <p:cNvPr id="34" name="圆角矩形"/>
              <p:cNvSpPr/>
              <p:nvPr/>
            </p:nvSpPr>
            <p:spPr>
              <a:xfrm>
                <a:off x="-2" y="-1"/>
                <a:ext cx="543651" cy="760867"/>
              </a:xfrm>
              <a:prstGeom prst="roundRect">
                <a:avLst>
                  <a:gd name="adj" fmla="val 5310"/>
                </a:avLst>
              </a:prstGeom>
              <a:noFill/>
              <a:ln w="25400" cap="flat">
                <a:solidFill>
                  <a:schemeClr val="accent3"/>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1000">
                    <a:solidFill>
                      <a:srgbClr val="000000"/>
                    </a:solidFill>
                    <a:latin typeface="Segoe UI Light" panose="020B0502040204020203"/>
                    <a:ea typeface="Segoe UI Light" panose="020B0502040204020203"/>
                    <a:cs typeface="Segoe UI Light" panose="020B0502040204020203"/>
                    <a:sym typeface="Segoe UI Light" panose="020B0502040204020203"/>
                  </a:defRPr>
                </a:pPr>
                <a:endParaRPr kumimoji="0" sz="1000" b="0" i="0" u="none" strike="noStrike" kern="0" cap="none" spc="0" normalizeH="0" baseline="0" noProof="0">
                  <a:ln>
                    <a:noFill/>
                  </a:ln>
                  <a:solidFill>
                    <a:srgbClr val="000000"/>
                  </a:solidFill>
                  <a:effectLst/>
                  <a:uLnTx/>
                  <a:uFillTx/>
                  <a:cs typeface="+mn-ea"/>
                  <a:sym typeface="+mn-lt"/>
                </a:endParaRPr>
              </a:p>
            </p:txBody>
          </p:sp>
          <p:sp>
            <p:nvSpPr>
              <p:cNvPr id="35" name="汇报节点把控"/>
              <p:cNvSpPr txBox="1"/>
              <p:nvPr/>
            </p:nvSpPr>
            <p:spPr>
              <a:xfrm>
                <a:off x="66874" y="103431"/>
                <a:ext cx="409899" cy="553993"/>
              </a:xfrm>
              <a:prstGeom prst="rect">
                <a:avLst/>
              </a:prstGeom>
              <a:noFill/>
              <a:ln w="12700" cap="flat">
                <a:noFill/>
                <a:miter lim="400000"/>
              </a:ln>
              <a:effectLst/>
            </p:spPr>
            <p:txBody>
              <a:bodyPr wrap="square" lIns="45718" tIns="45718" rIns="45718" bIns="45718" numCol="1" anchor="ctr">
                <a:spAutoFit/>
              </a:bodyPr>
              <a:lstStyle>
                <a:lvl1pPr algn="ctr">
                  <a:defRPr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000" b="0" i="0" u="none" strike="noStrike" kern="0" cap="none" spc="0" normalizeH="0" baseline="0" noProof="0">
                    <a:ln>
                      <a:noFill/>
                    </a:ln>
                    <a:solidFill>
                      <a:srgbClr val="000000"/>
                    </a:solidFill>
                    <a:effectLst/>
                    <a:uLnTx/>
                    <a:uFillTx/>
                    <a:latin typeface="+mn-lt"/>
                    <a:ea typeface="+mn-ea"/>
                    <a:cs typeface="+mn-ea"/>
                    <a:sym typeface="+mn-lt"/>
                  </a:rPr>
                  <a:t>汇报节点把控</a:t>
                </a:r>
                <a:endParaRPr kumimoji="0" sz="1000" b="0" i="0" u="none" strike="noStrike" kern="0" cap="none" spc="0" normalizeH="0" baseline="0" noProof="0">
                  <a:ln>
                    <a:noFill/>
                  </a:ln>
                  <a:solidFill>
                    <a:srgbClr val="000000"/>
                  </a:solidFill>
                  <a:effectLst/>
                  <a:uLnTx/>
                  <a:uFillTx/>
                  <a:latin typeface="+mn-lt"/>
                  <a:ea typeface="+mn-ea"/>
                  <a:cs typeface="+mn-ea"/>
                  <a:sym typeface="+mn-lt"/>
                </a:endParaRPr>
              </a:p>
            </p:txBody>
          </p:sp>
        </p:grpSp>
      </p:grpSp>
      <p:sp>
        <p:nvSpPr>
          <p:cNvPr id="52" name="Text Placeholder 12"/>
          <p:cNvSpPr txBox="1"/>
          <p:nvPr/>
        </p:nvSpPr>
        <p:spPr>
          <a:xfrm>
            <a:off x="1912322" y="1485597"/>
            <a:ext cx="3100837" cy="276999"/>
          </a:xfrm>
          <a:prstGeom prst="rect">
            <a:avLst/>
          </a:prstGeom>
          <a:ln w="12700">
            <a:miter lim="400000"/>
          </a:ln>
        </p:spPr>
        <p:txBody>
          <a:bodyPr lIns="0" tIns="0" rIns="0" bIns="0">
            <a:spAutoFit/>
          </a:bodyPr>
          <a:lstStyle>
            <a:lvl1pPr algn="ctr">
              <a:defRPr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800" b="1" i="0" u="none" strike="noStrike" kern="0" cap="none" spc="0" normalizeH="0" baseline="0" noProof="0" dirty="0" err="1">
                <a:ln>
                  <a:noFill/>
                </a:ln>
                <a:solidFill>
                  <a:srgbClr val="000000"/>
                </a:solidFill>
                <a:effectLst/>
                <a:uLnTx/>
                <a:uFillTx/>
                <a:latin typeface="+mn-lt"/>
                <a:ea typeface="+mn-ea"/>
                <a:cs typeface="+mn-ea"/>
                <a:sym typeface="+mn-lt"/>
              </a:rPr>
              <a:t>全程项目跟踪及客户服务机制</a:t>
            </a:r>
            <a:endParaRPr kumimoji="0" sz="18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53" name="Text Placeholder 12"/>
          <p:cNvSpPr txBox="1"/>
          <p:nvPr/>
        </p:nvSpPr>
        <p:spPr>
          <a:xfrm>
            <a:off x="7879984" y="1485597"/>
            <a:ext cx="3100838" cy="276999"/>
          </a:xfrm>
          <a:prstGeom prst="rect">
            <a:avLst/>
          </a:prstGeom>
          <a:ln w="12700">
            <a:miter lim="400000"/>
          </a:ln>
        </p:spPr>
        <p:txBody>
          <a:bodyPr lIns="0" tIns="0" rIns="0" bIns="0">
            <a:spAutoFit/>
          </a:bodyPr>
          <a:lstStyle>
            <a:lvl1pPr algn="ctr">
              <a:defRPr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800" b="1" i="0" u="none" strike="noStrike" kern="0" cap="none" spc="0" normalizeH="0" baseline="0" noProof="0">
                <a:ln>
                  <a:noFill/>
                </a:ln>
                <a:solidFill>
                  <a:srgbClr val="000000"/>
                </a:solidFill>
                <a:effectLst/>
                <a:uLnTx/>
                <a:uFillTx/>
                <a:latin typeface="+mn-lt"/>
                <a:ea typeface="+mn-ea"/>
                <a:cs typeface="+mn-ea"/>
                <a:sym typeface="+mn-lt"/>
              </a:rPr>
              <a:t>独创的志愿者项目管控模型</a:t>
            </a:r>
            <a:endParaRPr kumimoji="0" sz="1800" b="1"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 name="矩形 3"/>
          <p:cNvSpPr/>
          <p:nvPr/>
        </p:nvSpPr>
        <p:spPr bwMode="auto">
          <a:xfrm>
            <a:off x="673221" y="4346393"/>
            <a:ext cx="2145972" cy="1372265"/>
          </a:xfrm>
          <a:prstGeom prst="rect">
            <a:avLst/>
          </a:prstGeom>
          <a:solidFill>
            <a:schemeClr val="accent2"/>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cs typeface="+mn-ea"/>
              <a:sym typeface="+mn-lt"/>
            </a:endParaRPr>
          </a:p>
        </p:txBody>
      </p:sp>
      <p:sp>
        <p:nvSpPr>
          <p:cNvPr id="5" name="矩形 4"/>
          <p:cNvSpPr/>
          <p:nvPr/>
        </p:nvSpPr>
        <p:spPr bwMode="auto">
          <a:xfrm>
            <a:off x="2446044" y="4217262"/>
            <a:ext cx="2144152" cy="1266706"/>
          </a:xfrm>
          <a:prstGeom prst="rect">
            <a:avLst/>
          </a:prstGeom>
          <a:solidFill>
            <a:srgbClr val="00B050"/>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cs typeface="+mn-ea"/>
              <a:sym typeface="+mn-lt"/>
            </a:endParaRPr>
          </a:p>
        </p:txBody>
      </p:sp>
      <p:sp>
        <p:nvSpPr>
          <p:cNvPr id="6" name="右箭头 121"/>
          <p:cNvSpPr/>
          <p:nvPr/>
        </p:nvSpPr>
        <p:spPr bwMode="auto">
          <a:xfrm>
            <a:off x="4176515" y="4626834"/>
            <a:ext cx="2389198" cy="1856843"/>
          </a:xfrm>
          <a:prstGeom prst="rightArrow">
            <a:avLst>
              <a:gd name="adj1" fmla="val 48748"/>
              <a:gd name="adj2" fmla="val 53131"/>
            </a:avLst>
          </a:prstGeom>
          <a:solidFill>
            <a:srgbClr val="394DA1"/>
          </a:solidFill>
          <a:ln w="12700" cap="flat" cmpd="sng" algn="ctr">
            <a:noFill/>
            <a:prstDash val="solid"/>
            <a:round/>
            <a:headEnd type="none" w="med" len="med"/>
            <a:tailEnd type="none" w="med" len="med"/>
          </a:ln>
          <a:effectLst/>
          <a:scene3d>
            <a:camera prst="isometricOffAxis2Top"/>
            <a:lightRig rig="threePt" dir="t"/>
          </a:scene3d>
          <a:sp3d>
            <a:bevelT/>
          </a:sp3d>
        </p:spPr>
        <p:txBody>
          <a:bodyPr rot="0" spcFirstLastPara="0" vert="horz" wrap="none" lIns="90488" tIns="44450" rIns="90488" bIns="4445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eaLnBrk="0" hangingPunct="0">
              <a:spcBef>
                <a:spcPct val="20000"/>
              </a:spcBef>
            </a:pPr>
            <a:endParaRPr lang="zh-CN" altLang="en-US" sz="1200" b="1" dirty="0">
              <a:solidFill>
                <a:schemeClr val="bg1"/>
              </a:solidFill>
              <a:cs typeface="+mn-ea"/>
              <a:sym typeface="+mn-l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89"/>
            <a:ext cx="11630278" cy="424732"/>
          </a:xfrm>
          <a:noFill/>
          <a:ln w="9525" algn="ctr">
            <a:noFill/>
            <a:miter lim="800000"/>
          </a:ln>
        </p:spPr>
        <p:txBody>
          <a:bodyPr vert="horz" wrap="square" lIns="90000" tIns="45720" rIns="91440" bIns="45720" numCol="1" anchor="ctr" anchorCtr="0" compatLnSpc="1">
            <a:spAutoFit/>
          </a:bodyPr>
          <a:lstStyle/>
          <a:p>
            <a:r>
              <a:rPr lang="zh-CN" altLang="en-US" sz="2400" b="1">
                <a:latin typeface="+mn-lt"/>
                <a:ea typeface="+mn-ea"/>
                <a:cs typeface="+mn-ea"/>
                <a:sym typeface="+mn-lt"/>
              </a:rPr>
              <a:t>项目管理保障</a:t>
            </a:r>
            <a:r>
              <a:rPr lang="en-US" altLang="zh-CN" sz="2400" b="1">
                <a:latin typeface="+mn-lt"/>
                <a:ea typeface="+mn-ea"/>
                <a:cs typeface="+mn-ea"/>
                <a:sym typeface="+mn-lt"/>
              </a:rPr>
              <a:t>:</a:t>
            </a:r>
            <a:r>
              <a:rPr lang="zh-CN" altLang="en-US" sz="2400" b="1">
                <a:latin typeface="+mn-lt"/>
                <a:ea typeface="+mn-ea"/>
                <a:cs typeface="+mn-ea"/>
                <a:sym typeface="+mn-lt"/>
              </a:rPr>
              <a:t>专业的项目管理团队及专家团队，提前识别各类风险，并提供解决方案</a:t>
            </a:r>
            <a:endParaRPr lang="zh-CN" altLang="en-US" sz="2400" b="1" dirty="0">
              <a:latin typeface="+mn-lt"/>
              <a:ea typeface="+mn-ea"/>
              <a:cs typeface="+mn-ea"/>
              <a:sym typeface="+mn-lt"/>
            </a:endParaRPr>
          </a:p>
        </p:txBody>
      </p:sp>
      <p:sp>
        <p:nvSpPr>
          <p:cNvPr id="20" name="矩形 19"/>
          <p:cNvSpPr/>
          <p:nvPr/>
        </p:nvSpPr>
        <p:spPr>
          <a:xfrm>
            <a:off x="4235160" y="1289563"/>
            <a:ext cx="7283740" cy="369332"/>
          </a:xfrm>
          <a:prstGeom prst="rect">
            <a:avLst/>
          </a:prstGeom>
          <a:solidFill>
            <a:srgbClr val="3136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cs typeface="+mn-ea"/>
                <a:sym typeface="+mn-lt"/>
              </a:rPr>
              <a:t>项目风险及应对</a:t>
            </a:r>
            <a:endParaRPr kumimoji="1" lang="zh-CN" altLang="en-US" sz="1600" b="1" i="0" u="none" strike="noStrike" kern="0" cap="none" spc="0" normalizeH="0" baseline="0" noProof="0" dirty="0">
              <a:ln>
                <a:noFill/>
              </a:ln>
              <a:solidFill>
                <a:prstClr val="white"/>
              </a:solidFill>
              <a:effectLst/>
              <a:uLnTx/>
              <a:uFillTx/>
              <a:cs typeface="+mn-ea"/>
              <a:sym typeface="+mn-lt"/>
            </a:endParaRPr>
          </a:p>
        </p:txBody>
      </p:sp>
      <p:sp>
        <p:nvSpPr>
          <p:cNvPr id="29" name="矩形 28"/>
          <p:cNvSpPr/>
          <p:nvPr/>
        </p:nvSpPr>
        <p:spPr>
          <a:xfrm>
            <a:off x="4235160" y="1823951"/>
            <a:ext cx="7283740" cy="4734203"/>
          </a:xfrm>
          <a:prstGeom prst="rect">
            <a:avLst/>
          </a:prstGeom>
          <a:noFill/>
          <a:ln w="25400" cap="flat" cmpd="sng" algn="ctr">
            <a:solidFill>
              <a:srgbClr val="385D8A"/>
            </a:solidFill>
            <a:prstDash val="solid"/>
          </a:ln>
          <a:effectLst/>
        </p:spPr>
        <p:txBody>
          <a:bodyPr rtlCol="0" anchor="ctr"/>
          <a:lstStyle/>
          <a:p>
            <a:pPr>
              <a:lnSpc>
                <a:spcPct val="130000"/>
              </a:lnSpc>
              <a:spcAft>
                <a:spcPts val="500"/>
              </a:spcAft>
            </a:pPr>
            <a:r>
              <a:rPr kumimoji="1" lang="zh-CN" altLang="en-US" sz="1600" b="1" u="sng" dirty="0">
                <a:solidFill>
                  <a:prstClr val="black"/>
                </a:solidFill>
                <a:cs typeface="+mn-ea"/>
                <a:sym typeface="+mn-lt"/>
              </a:rPr>
              <a:t>外部风险：研究过程中的外部合作方的合作态度变化，或资金不足</a:t>
            </a:r>
            <a:endParaRPr kumimoji="1" lang="en-US" altLang="zh-CN" sz="1600" b="1" u="sng"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项目初期因为机构决策层参与咨询目标和计划的审定；</a:t>
            </a:r>
            <a:endParaRPr kumimoji="1" lang="zh-CN" altLang="en-US" sz="1600"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项目专员负责与服务</a:t>
            </a:r>
            <a:r>
              <a:rPr kumimoji="1" lang="en-GB" altLang="zh-CN" sz="1600" dirty="0">
                <a:solidFill>
                  <a:prstClr val="black"/>
                </a:solidFill>
                <a:cs typeface="+mn-ea"/>
                <a:sym typeface="+mn-lt"/>
              </a:rPr>
              <a:t>NGO</a:t>
            </a:r>
            <a:r>
              <a:rPr kumimoji="1" lang="zh-CN" altLang="en-US" sz="1600" dirty="0">
                <a:solidFill>
                  <a:prstClr val="black"/>
                </a:solidFill>
                <a:cs typeface="+mn-ea"/>
                <a:sym typeface="+mn-lt"/>
              </a:rPr>
              <a:t>保持经常性了解，汇报项目进展，了解机构的变化情况；</a:t>
            </a:r>
            <a:endParaRPr kumimoji="1" lang="en-US" altLang="zh-CN" sz="1600"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通过机制保证，项目如遇重大变化或调整与相关方进行充分沟通并达成一致；</a:t>
            </a:r>
            <a:endParaRPr kumimoji="1" lang="zh-CN" altLang="en-US" sz="1600" dirty="0">
              <a:solidFill>
                <a:prstClr val="black"/>
              </a:solidFill>
              <a:cs typeface="+mn-ea"/>
              <a:sym typeface="+mn-lt"/>
            </a:endParaRPr>
          </a:p>
          <a:p>
            <a:pPr>
              <a:lnSpc>
                <a:spcPct val="130000"/>
              </a:lnSpc>
              <a:spcAft>
                <a:spcPts val="500"/>
              </a:spcAft>
            </a:pPr>
            <a:r>
              <a:rPr kumimoji="1" lang="zh-CN" altLang="en-US" sz="1600" b="1" u="sng" dirty="0">
                <a:solidFill>
                  <a:prstClr val="black"/>
                </a:solidFill>
                <a:cs typeface="+mn-ea"/>
                <a:sym typeface="+mn-lt"/>
              </a:rPr>
              <a:t>外部风险：研究资料缺乏及不完备，寻找研究资料及访谈对象有挑战</a:t>
            </a:r>
            <a:endParaRPr kumimoji="1" lang="en-US" altLang="zh-CN" sz="1600" b="1" u="sng"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基于研究材料基础上，进行多方的信息搜集，并提供</a:t>
            </a:r>
            <a:r>
              <a:rPr kumimoji="1" lang="en-US" altLang="zh-CN" sz="1600" dirty="0">
                <a:solidFill>
                  <a:prstClr val="black"/>
                </a:solidFill>
                <a:cs typeface="+mn-ea"/>
                <a:sym typeface="+mn-lt"/>
              </a:rPr>
              <a:t>ABC</a:t>
            </a:r>
            <a:r>
              <a:rPr kumimoji="1" lang="zh-CN" altLang="en-US" sz="1600" dirty="0">
                <a:solidFill>
                  <a:prstClr val="black"/>
                </a:solidFill>
                <a:cs typeface="+mn-ea"/>
                <a:sym typeface="+mn-lt"/>
              </a:rPr>
              <a:t>内部资源保障；</a:t>
            </a:r>
            <a:endParaRPr kumimoji="1" lang="en-US" altLang="zh-CN" sz="1600"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主动寻找与人等外部资源来支持研究材料及访谈嘉宾的支持；</a:t>
            </a:r>
            <a:endParaRPr kumimoji="1" lang="en-US" altLang="zh-CN" sz="1600" dirty="0">
              <a:solidFill>
                <a:prstClr val="black"/>
              </a:solidFill>
              <a:cs typeface="+mn-ea"/>
              <a:sym typeface="+mn-lt"/>
            </a:endParaRPr>
          </a:p>
          <a:p>
            <a:pPr>
              <a:lnSpc>
                <a:spcPct val="130000"/>
              </a:lnSpc>
              <a:spcAft>
                <a:spcPts val="500"/>
              </a:spcAft>
            </a:pPr>
            <a:r>
              <a:rPr kumimoji="1" lang="zh-CN" altLang="en-US" sz="1600" b="1" u="sng" dirty="0">
                <a:solidFill>
                  <a:prstClr val="black"/>
                </a:solidFill>
                <a:cs typeface="+mn-ea"/>
                <a:sym typeface="+mn-lt"/>
              </a:rPr>
              <a:t>内部风险：志愿者团队时间投入不稳定，研究可能性的延期</a:t>
            </a:r>
            <a:endParaRPr kumimoji="1" lang="en-US" altLang="zh-CN" sz="1600" b="1" u="sng"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项目经理负责制，在前期筛选严格把控项目经理的选择；</a:t>
            </a:r>
            <a:endParaRPr kumimoji="1" lang="zh-CN" altLang="en-US" sz="1600" dirty="0">
              <a:solidFill>
                <a:prstClr val="black"/>
              </a:solidFill>
              <a:cs typeface="+mn-ea"/>
              <a:sym typeface="+mn-lt"/>
            </a:endParaRPr>
          </a:p>
          <a:p>
            <a:pPr marL="342900" indent="-342900">
              <a:lnSpc>
                <a:spcPct val="130000"/>
              </a:lnSpc>
              <a:spcAft>
                <a:spcPts val="500"/>
              </a:spcAft>
              <a:buFont typeface="+mj-lt"/>
              <a:buAutoNum type="arabicPeriod"/>
            </a:pPr>
            <a:r>
              <a:rPr kumimoji="1" lang="zh-CN" altLang="en-US" sz="1600" dirty="0">
                <a:solidFill>
                  <a:prstClr val="black"/>
                </a:solidFill>
                <a:cs typeface="+mn-ea"/>
                <a:sym typeface="+mn-lt"/>
              </a:rPr>
              <a:t>每个咨询团队都配有经验丰富的管理团队人员作为后备人选。</a:t>
            </a:r>
            <a:endParaRPr kumimoji="1" lang="en-US" altLang="zh-CN" sz="1600" dirty="0">
              <a:solidFill>
                <a:prstClr val="black"/>
              </a:solidFill>
              <a:cs typeface="+mn-ea"/>
              <a:sym typeface="+mn-lt"/>
            </a:endParaRPr>
          </a:p>
        </p:txBody>
      </p:sp>
      <p:sp>
        <p:nvSpPr>
          <p:cNvPr id="32" name="矩形 31"/>
          <p:cNvSpPr/>
          <p:nvPr/>
        </p:nvSpPr>
        <p:spPr>
          <a:xfrm>
            <a:off x="475998" y="1289499"/>
            <a:ext cx="3373140" cy="369332"/>
          </a:xfrm>
          <a:prstGeom prst="rect">
            <a:avLst/>
          </a:prstGeom>
          <a:solidFill>
            <a:srgbClr val="3136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cs typeface="+mn-ea"/>
                <a:sym typeface="+mn-lt"/>
              </a:rPr>
              <a:t>内部协作模式</a:t>
            </a:r>
            <a:endParaRPr kumimoji="1" lang="zh-CN" altLang="en-US" sz="1600" b="1" i="0" u="none" strike="noStrike" kern="0" cap="none" spc="0" normalizeH="0" baseline="0" noProof="0" dirty="0">
              <a:ln>
                <a:noFill/>
              </a:ln>
              <a:solidFill>
                <a:prstClr val="white"/>
              </a:solidFill>
              <a:effectLst/>
              <a:uLnTx/>
              <a:uFillTx/>
              <a:cs typeface="+mn-ea"/>
              <a:sym typeface="+mn-lt"/>
            </a:endParaRPr>
          </a:p>
        </p:txBody>
      </p:sp>
      <p:sp>
        <p:nvSpPr>
          <p:cNvPr id="35" name="文本框 34"/>
          <p:cNvSpPr txBox="1"/>
          <p:nvPr/>
        </p:nvSpPr>
        <p:spPr>
          <a:xfrm>
            <a:off x="475998" y="1823954"/>
            <a:ext cx="3373140" cy="4734202"/>
          </a:xfrm>
          <a:prstGeom prst="rect">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28600" indent="-228600">
              <a:lnSpc>
                <a:spcPct val="114000"/>
              </a:lnSpc>
              <a:spcAft>
                <a:spcPts val="300"/>
              </a:spcAft>
              <a:buFont typeface="+mj-ea"/>
              <a:buAutoNum type="circleNumDbPlain"/>
              <a:defRPr kumimoji="1" sz="1200" b="1">
                <a:solidFill>
                  <a:srgbClr val="31368D"/>
                </a:solidFill>
                <a:latin typeface="+mn-ea"/>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nSpc>
                <a:spcPct val="130000"/>
              </a:lnSpc>
              <a:spcAft>
                <a:spcPct val="0"/>
              </a:spcAft>
              <a:buNone/>
            </a:pPr>
            <a:r>
              <a:rPr lang="zh-CN" altLang="en-US" sz="2000" u="sng" dirty="0">
                <a:solidFill>
                  <a:prstClr val="black"/>
                </a:solidFill>
                <a:latin typeface="+mn-lt"/>
                <a:cs typeface="+mn-ea"/>
                <a:sym typeface="+mn-lt"/>
              </a:rPr>
              <a:t>项目管理</a:t>
            </a:r>
            <a:endParaRPr lang="en-US" altLang="zh-CN" sz="2000" u="sng" dirty="0">
              <a:solidFill>
                <a:prstClr val="black"/>
              </a:solidFill>
              <a:latin typeface="+mn-lt"/>
              <a:cs typeface="+mn-ea"/>
              <a:sym typeface="+mn-lt"/>
            </a:endParaRPr>
          </a:p>
          <a:p>
            <a:pPr marL="0" indent="0">
              <a:lnSpc>
                <a:spcPct val="130000"/>
              </a:lnSpc>
              <a:buNone/>
            </a:pPr>
            <a:r>
              <a:rPr lang="en-US" altLang="zh-CN" sz="1800" dirty="0">
                <a:solidFill>
                  <a:schemeClr val="tx1"/>
                </a:solidFill>
                <a:latin typeface="+mn-lt"/>
                <a:cs typeface="+mn-ea"/>
                <a:sym typeface="+mn-lt"/>
              </a:rPr>
              <a:t>ABC</a:t>
            </a:r>
            <a:r>
              <a:rPr lang="zh-CN" altLang="en-US" sz="1800" dirty="0">
                <a:solidFill>
                  <a:schemeClr val="tx1"/>
                </a:solidFill>
                <a:latin typeface="+mn-lt"/>
                <a:cs typeface="+mn-ea"/>
                <a:sym typeface="+mn-lt"/>
              </a:rPr>
              <a:t>总部：</a:t>
            </a:r>
            <a:r>
              <a:rPr lang="zh-CN" altLang="en-US" sz="1800" b="0" dirty="0">
                <a:solidFill>
                  <a:schemeClr val="tx1"/>
                </a:solidFill>
                <a:latin typeface="+mn-lt"/>
                <a:cs typeface="+mn-ea"/>
                <a:sym typeface="+mn-lt"/>
              </a:rPr>
              <a:t>资助项目管理、预算管理及资源传播支持</a:t>
            </a:r>
            <a:endParaRPr lang="en-US" altLang="zh-CN" sz="1800" b="0" dirty="0">
              <a:solidFill>
                <a:schemeClr val="tx1"/>
              </a:solidFill>
              <a:latin typeface="+mn-lt"/>
              <a:cs typeface="+mn-ea"/>
              <a:sym typeface="+mn-lt"/>
            </a:endParaRPr>
          </a:p>
          <a:p>
            <a:pPr marL="0" indent="0">
              <a:lnSpc>
                <a:spcPct val="130000"/>
              </a:lnSpc>
              <a:buNone/>
            </a:pPr>
            <a:endParaRPr lang="en-US" altLang="zh-CN" sz="2000" dirty="0">
              <a:solidFill>
                <a:schemeClr val="tx1"/>
              </a:solidFill>
              <a:latin typeface="+mn-lt"/>
              <a:cs typeface="+mn-ea"/>
              <a:sym typeface="+mn-lt"/>
            </a:endParaRPr>
          </a:p>
          <a:p>
            <a:pPr marL="0" indent="0">
              <a:lnSpc>
                <a:spcPct val="130000"/>
              </a:lnSpc>
              <a:spcAft>
                <a:spcPct val="0"/>
              </a:spcAft>
              <a:buNone/>
            </a:pPr>
            <a:r>
              <a:rPr lang="zh-CN" altLang="en-US" sz="2000" u="sng" dirty="0">
                <a:solidFill>
                  <a:prstClr val="black"/>
                </a:solidFill>
                <a:latin typeface="+mn-lt"/>
                <a:cs typeface="+mn-ea"/>
                <a:sym typeface="+mn-lt"/>
              </a:rPr>
              <a:t>项目实施</a:t>
            </a:r>
            <a:endParaRPr lang="en-US" altLang="zh-CN" sz="2000" u="sng" dirty="0">
              <a:solidFill>
                <a:prstClr val="black"/>
              </a:solidFill>
              <a:latin typeface="+mn-lt"/>
              <a:cs typeface="+mn-ea"/>
              <a:sym typeface="+mn-lt"/>
            </a:endParaRPr>
          </a:p>
          <a:p>
            <a:pPr marL="0" indent="0">
              <a:lnSpc>
                <a:spcPct val="130000"/>
              </a:lnSpc>
              <a:buNone/>
            </a:pPr>
            <a:r>
              <a:rPr lang="en-US" altLang="zh-CN" sz="1800" dirty="0">
                <a:solidFill>
                  <a:schemeClr val="tx1"/>
                </a:solidFill>
                <a:latin typeface="+mn-lt"/>
                <a:cs typeface="+mn-ea"/>
                <a:sym typeface="+mn-lt"/>
              </a:rPr>
              <a:t>ABC</a:t>
            </a:r>
            <a:r>
              <a:rPr lang="zh-CN" altLang="en-US" sz="1800" dirty="0">
                <a:solidFill>
                  <a:schemeClr val="tx1"/>
                </a:solidFill>
                <a:latin typeface="+mn-lt"/>
                <a:cs typeface="+mn-ea"/>
                <a:sym typeface="+mn-lt"/>
              </a:rPr>
              <a:t>杭州分社项目组：</a:t>
            </a:r>
            <a:r>
              <a:rPr lang="zh-CN" altLang="en-US" sz="1800" b="0" dirty="0">
                <a:solidFill>
                  <a:schemeClr val="tx1"/>
                </a:solidFill>
                <a:latin typeface="+mn-lt"/>
                <a:cs typeface="+mn-ea"/>
                <a:sym typeface="+mn-lt"/>
              </a:rPr>
              <a:t>项目实施、质量管理</a:t>
            </a:r>
            <a:endParaRPr lang="zh-CN" altLang="en-US" sz="1800" b="0" dirty="0">
              <a:solidFill>
                <a:schemeClr val="tx1"/>
              </a:solidFill>
              <a:latin typeface="+mn-lt"/>
              <a:cs typeface="+mn-ea"/>
              <a:sym typeface="+mn-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24801" b="20600"/>
          <a:stretch>
            <a:fillRect/>
          </a:stretch>
        </p:blipFill>
        <p:spPr>
          <a:xfrm>
            <a:off x="301809" y="3212976"/>
            <a:ext cx="11161240" cy="3427848"/>
          </a:xfrm>
          <a:prstGeom prst="rect">
            <a:avLst/>
          </a:prstGeom>
        </p:spPr>
      </p:pic>
      <p:sp>
        <p:nvSpPr>
          <p:cNvPr id="5" name="矩形 4"/>
          <p:cNvSpPr/>
          <p:nvPr/>
        </p:nvSpPr>
        <p:spPr>
          <a:xfrm>
            <a:off x="5754530" y="1549224"/>
            <a:ext cx="6135661" cy="1511952"/>
          </a:xfrm>
          <a:prstGeom prst="rect">
            <a:avLst/>
          </a:prstGeom>
        </p:spPr>
        <p:txBody>
          <a:bodyPr wrap="square">
            <a:spAutoFit/>
          </a:bodyPr>
          <a:lstStyle/>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1E1E1E"/>
                </a:solidFill>
                <a:effectLst/>
                <a:uLnTx/>
                <a:uFillTx/>
                <a:cs typeface="+mn-ea"/>
                <a:sym typeface="+mn-lt"/>
              </a:rPr>
              <a:t>ABC</a:t>
            </a:r>
            <a:r>
              <a:rPr kumimoji="0" lang="zh-CN" altLang="en-US" sz="1600" b="0" i="0" u="none" strike="noStrike" kern="1200" cap="none" spc="0" normalizeH="0" baseline="0" noProof="0" dirty="0">
                <a:ln>
                  <a:noFill/>
                </a:ln>
                <a:solidFill>
                  <a:srgbClr val="1E1E1E"/>
                </a:solidFill>
                <a:effectLst/>
                <a:uLnTx/>
                <a:uFillTx/>
                <a:cs typeface="+mn-ea"/>
                <a:sym typeface="+mn-lt"/>
              </a:rPr>
              <a:t>自主研发内部管理系统</a:t>
            </a:r>
            <a:r>
              <a:rPr kumimoji="0" lang="en-US" altLang="zh-CN" sz="1600" b="0" i="0" u="none" strike="noStrike" kern="1200" cap="none" spc="0" normalizeH="0" baseline="0" noProof="0" dirty="0">
                <a:ln>
                  <a:noFill/>
                </a:ln>
                <a:solidFill>
                  <a:srgbClr val="1E1E1E"/>
                </a:solidFill>
                <a:effectLst/>
                <a:uLnTx/>
                <a:uFillTx/>
                <a:cs typeface="+mn-ea"/>
                <a:sym typeface="+mn-lt"/>
              </a:rPr>
              <a:t>-AIR</a:t>
            </a:r>
            <a:r>
              <a:rPr kumimoji="0" lang="zh-CN" altLang="en-US" sz="1600" b="0" i="0" u="none" strike="noStrike" kern="1200" cap="none" spc="0" normalizeH="0" baseline="0" noProof="0" dirty="0">
                <a:ln>
                  <a:noFill/>
                </a:ln>
                <a:solidFill>
                  <a:srgbClr val="1E1E1E"/>
                </a:solidFill>
                <a:effectLst/>
                <a:uLnTx/>
                <a:uFillTx/>
                <a:cs typeface="+mn-ea"/>
                <a:sym typeface="+mn-lt"/>
              </a:rPr>
              <a:t>系统，包括三个产品</a:t>
            </a:r>
            <a:r>
              <a:rPr kumimoji="0" lang="zh-CN" altLang="en-US" sz="1600" b="1" i="0" u="none" strike="noStrike" kern="1200" cap="none" spc="0" normalizeH="0" baseline="0" noProof="0" dirty="0">
                <a:ln>
                  <a:noFill/>
                </a:ln>
                <a:solidFill>
                  <a:srgbClr val="1E1E1E"/>
                </a:solidFill>
                <a:effectLst/>
                <a:uLnTx/>
                <a:uFillTx/>
                <a:cs typeface="+mn-ea"/>
                <a:sym typeface="+mn-lt"/>
              </a:rPr>
              <a:t>：</a:t>
            </a:r>
            <a:endParaRPr kumimoji="0" lang="en-US" altLang="zh-CN" sz="1600" b="1" i="0" u="none" strike="noStrike" kern="1200" cap="none" spc="0" normalizeH="0" baseline="0" noProof="0" dirty="0">
              <a:ln>
                <a:noFill/>
              </a:ln>
              <a:solidFill>
                <a:srgbClr val="1E1E1E"/>
              </a:solidFill>
              <a:effectLst/>
              <a:uLnTx/>
              <a:uFillTx/>
              <a:cs typeface="+mn-ea"/>
              <a:sym typeface="+mn-lt"/>
            </a:endParaRPr>
          </a:p>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31368D"/>
                </a:solidFill>
                <a:effectLst/>
                <a:uLnTx/>
                <a:uFillTx/>
                <a:cs typeface="+mn-ea"/>
                <a:sym typeface="+mn-lt"/>
              </a:rPr>
              <a:t>AIR</a:t>
            </a:r>
            <a:r>
              <a:rPr kumimoji="0" lang="zh-CN" altLang="en-US" sz="1600" b="1" i="0" u="none" strike="noStrike" kern="1200" cap="none" spc="0" normalizeH="0" baseline="0" noProof="0" dirty="0">
                <a:ln>
                  <a:noFill/>
                </a:ln>
                <a:solidFill>
                  <a:srgbClr val="31368D"/>
                </a:solidFill>
                <a:effectLst/>
                <a:uLnTx/>
                <a:uFillTx/>
                <a:cs typeface="+mn-ea"/>
                <a:sym typeface="+mn-lt"/>
              </a:rPr>
              <a:t>志愿者管理、</a:t>
            </a:r>
            <a:r>
              <a:rPr kumimoji="0" lang="en-US" altLang="zh-CN" sz="1600" b="1" i="0" u="none" strike="noStrike" kern="1200" cap="none" spc="0" normalizeH="0" baseline="0" noProof="0" dirty="0">
                <a:ln>
                  <a:noFill/>
                </a:ln>
                <a:solidFill>
                  <a:srgbClr val="31368D"/>
                </a:solidFill>
                <a:effectLst/>
                <a:uLnTx/>
                <a:uFillTx/>
                <a:cs typeface="+mn-ea"/>
                <a:sym typeface="+mn-lt"/>
              </a:rPr>
              <a:t>AIR</a:t>
            </a:r>
            <a:r>
              <a:rPr kumimoji="0" lang="zh-CN" altLang="en-US" sz="1600" b="1" i="0" u="none" strike="noStrike" kern="1200" cap="none" spc="0" normalizeH="0" baseline="0" noProof="0" dirty="0">
                <a:ln>
                  <a:noFill/>
                </a:ln>
                <a:solidFill>
                  <a:srgbClr val="31368D"/>
                </a:solidFill>
                <a:effectLst/>
                <a:uLnTx/>
                <a:uFillTx/>
                <a:cs typeface="+mn-ea"/>
                <a:sym typeface="+mn-lt"/>
              </a:rPr>
              <a:t>客户管理、</a:t>
            </a:r>
            <a:r>
              <a:rPr kumimoji="0" lang="en-US" altLang="zh-CN" sz="1600" b="1" i="0" u="none" strike="noStrike" kern="1200" cap="none" spc="0" normalizeH="0" baseline="0" noProof="0" dirty="0">
                <a:ln>
                  <a:noFill/>
                </a:ln>
                <a:solidFill>
                  <a:srgbClr val="31368D"/>
                </a:solidFill>
                <a:effectLst/>
                <a:uLnTx/>
                <a:uFillTx/>
                <a:cs typeface="+mn-ea"/>
                <a:sym typeface="+mn-lt"/>
              </a:rPr>
              <a:t>AIR</a:t>
            </a:r>
            <a:r>
              <a:rPr kumimoji="0" lang="zh-CN" altLang="en-US" sz="1600" b="1" i="0" u="none" strike="noStrike" kern="1200" cap="none" spc="0" normalizeH="0" baseline="0" noProof="0" dirty="0">
                <a:ln>
                  <a:noFill/>
                </a:ln>
                <a:solidFill>
                  <a:srgbClr val="31368D"/>
                </a:solidFill>
                <a:effectLst/>
                <a:uLnTx/>
                <a:uFillTx/>
                <a:cs typeface="+mn-ea"/>
                <a:sym typeface="+mn-lt"/>
              </a:rPr>
              <a:t>项目管理、</a:t>
            </a:r>
            <a:r>
              <a:rPr kumimoji="0" lang="en-US" altLang="zh-CN" sz="1600" b="1" i="0" u="none" strike="noStrike" kern="1200" cap="none" spc="0" normalizeH="0" baseline="0" noProof="0" dirty="0">
                <a:ln>
                  <a:noFill/>
                </a:ln>
                <a:solidFill>
                  <a:srgbClr val="31368D"/>
                </a:solidFill>
                <a:effectLst/>
                <a:uLnTx/>
                <a:uFillTx/>
                <a:cs typeface="+mn-ea"/>
                <a:sym typeface="+mn-lt"/>
              </a:rPr>
              <a:t>AIR</a:t>
            </a:r>
            <a:r>
              <a:rPr kumimoji="0" lang="zh-CN" altLang="en-US" sz="1600" b="1" i="0" u="none" strike="noStrike" kern="1200" cap="none" spc="0" normalizeH="0" baseline="0" noProof="0" dirty="0">
                <a:ln>
                  <a:noFill/>
                </a:ln>
                <a:solidFill>
                  <a:srgbClr val="31368D"/>
                </a:solidFill>
                <a:effectLst/>
                <a:uLnTx/>
                <a:uFillTx/>
                <a:cs typeface="+mn-ea"/>
                <a:sym typeface="+mn-lt"/>
              </a:rPr>
              <a:t>专家库</a:t>
            </a:r>
            <a:endParaRPr kumimoji="0" lang="en-US" altLang="zh-CN" sz="1600" b="1" i="0" u="none" strike="noStrike" kern="1200" cap="none" spc="0" normalizeH="0" baseline="0" noProof="0" dirty="0">
              <a:ln>
                <a:noFill/>
              </a:ln>
              <a:solidFill>
                <a:srgbClr val="31368D"/>
              </a:solidFill>
              <a:effectLst/>
              <a:uLnTx/>
              <a:uFillTx/>
              <a:cs typeface="+mn-ea"/>
              <a:sym typeface="+mn-lt"/>
            </a:endParaRPr>
          </a:p>
          <a:p>
            <a:pPr marL="0" marR="0" lvl="0" indent="0" algn="l" defTabSz="914400" rtl="0" eaLnBrk="1" fontAlgn="base"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E1E1E"/>
                </a:solidFill>
                <a:effectLst/>
                <a:uLnTx/>
                <a:uFillTx/>
                <a:cs typeface="+mn-ea"/>
                <a:sym typeface="+mn-lt"/>
              </a:rPr>
              <a:t>尝试将</a:t>
            </a:r>
            <a:r>
              <a:rPr kumimoji="0" lang="zh-CN" altLang="en-US" sz="1600" b="1" i="0" u="none" strike="noStrike" kern="1200" cap="none" spc="0" normalizeH="0" baseline="0" noProof="0" dirty="0">
                <a:ln>
                  <a:noFill/>
                </a:ln>
                <a:solidFill>
                  <a:srgbClr val="31368D"/>
                </a:solidFill>
                <a:effectLst/>
                <a:uLnTx/>
                <a:uFillTx/>
                <a:cs typeface="+mn-ea"/>
                <a:sym typeface="+mn-lt"/>
              </a:rPr>
              <a:t>专业志愿者人才资源数据化</a:t>
            </a:r>
            <a:r>
              <a:rPr kumimoji="0" lang="zh-CN" altLang="en-US" sz="1600" b="0" i="0" u="none" strike="noStrike" kern="1200" cap="none" spc="0" normalizeH="0" baseline="0" noProof="0" dirty="0">
                <a:ln>
                  <a:noFill/>
                </a:ln>
                <a:solidFill>
                  <a:srgbClr val="1E1E1E"/>
                </a:solidFill>
                <a:effectLst/>
                <a:uLnTx/>
                <a:uFillTx/>
                <a:cs typeface="+mn-ea"/>
                <a:sym typeface="+mn-lt"/>
              </a:rPr>
              <a:t>，为满足公益事业多样化人才需求的智能匹配提供基础。</a:t>
            </a:r>
            <a:endParaRPr kumimoji="0" lang="zh-CN" altLang="en-US" sz="1600" b="0" i="0" u="none" strike="noStrike" kern="1200" cap="none" spc="0" normalizeH="0" baseline="0" noProof="0" dirty="0">
              <a:ln>
                <a:noFill/>
              </a:ln>
              <a:solidFill>
                <a:srgbClr val="1E1E1E"/>
              </a:solidFill>
              <a:effectLst/>
              <a:uLnTx/>
              <a:uFillTx/>
              <a:cs typeface="+mn-ea"/>
              <a:sym typeface="+mn-lt"/>
            </a:endParaRPr>
          </a:p>
        </p:txBody>
      </p:sp>
      <p:sp>
        <p:nvSpPr>
          <p:cNvPr id="6" name="矩形 5"/>
          <p:cNvSpPr/>
          <p:nvPr/>
        </p:nvSpPr>
        <p:spPr>
          <a:xfrm>
            <a:off x="301809" y="1549224"/>
            <a:ext cx="4839996" cy="1152495"/>
          </a:xfrm>
          <a:prstGeom prst="rect">
            <a:avLst/>
          </a:prstGeom>
        </p:spPr>
        <p:txBody>
          <a:bodyPr wrap="square">
            <a:spAutoFit/>
          </a:bodyPr>
          <a:lstStyle/>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1E1E1E"/>
                </a:solidFill>
                <a:effectLst/>
                <a:uLnTx/>
                <a:uFillTx/>
                <a:cs typeface="+mn-ea"/>
                <a:sym typeface="+mn-lt"/>
              </a:rPr>
              <a:t>ABC</a:t>
            </a:r>
            <a:r>
              <a:rPr kumimoji="0" lang="zh-CN" altLang="en-US" sz="1600" b="0" i="0" u="none" strike="noStrike" kern="1200" cap="none" spc="0" normalizeH="0" baseline="0" noProof="0" dirty="0">
                <a:ln>
                  <a:noFill/>
                </a:ln>
                <a:solidFill>
                  <a:srgbClr val="1E1E1E"/>
                </a:solidFill>
                <a:effectLst/>
                <a:uLnTx/>
                <a:uFillTx/>
                <a:cs typeface="+mn-ea"/>
                <a:sym typeface="+mn-lt"/>
              </a:rPr>
              <a:t>以标准化项目管理为主，不断优化迭代项目管理程序，同时建立了国内第一个也是唯一一个基于实战</a:t>
            </a:r>
            <a:r>
              <a:rPr kumimoji="0" lang="zh-CN" altLang="en-US" sz="1600" b="1" i="0" u="none" strike="noStrike" kern="1200" cap="none" spc="0" normalizeH="0" baseline="0" noProof="0" dirty="0">
                <a:ln>
                  <a:noFill/>
                </a:ln>
                <a:solidFill>
                  <a:srgbClr val="31368D"/>
                </a:solidFill>
                <a:effectLst/>
                <a:uLnTx/>
                <a:uFillTx/>
                <a:cs typeface="+mn-ea"/>
                <a:sym typeface="+mn-lt"/>
              </a:rPr>
              <a:t>公益咨询项目的在线知识库</a:t>
            </a:r>
            <a:r>
              <a:rPr kumimoji="0" lang="en-US" altLang="zh-CN" sz="1600" b="1" i="0" u="none" strike="noStrike" kern="1200" cap="none" spc="0" normalizeH="0" baseline="0" noProof="0" dirty="0">
                <a:ln>
                  <a:noFill/>
                </a:ln>
                <a:solidFill>
                  <a:srgbClr val="31368D"/>
                </a:solidFill>
                <a:effectLst/>
                <a:uLnTx/>
                <a:uFillTx/>
                <a:cs typeface="+mn-ea"/>
                <a:sym typeface="+mn-lt"/>
              </a:rPr>
              <a:t>wiki</a:t>
            </a:r>
            <a:r>
              <a:rPr kumimoji="0" lang="zh-CN" altLang="en-US" sz="1600" b="1" i="0" u="none" strike="noStrike" kern="1200" cap="none" spc="0" normalizeH="0" baseline="0" noProof="0" dirty="0">
                <a:ln>
                  <a:noFill/>
                </a:ln>
                <a:solidFill>
                  <a:srgbClr val="31368D"/>
                </a:solidFill>
                <a:effectLst/>
                <a:uLnTx/>
                <a:uFillTx/>
                <a:cs typeface="+mn-ea"/>
                <a:sym typeface="+mn-lt"/>
              </a:rPr>
              <a:t>。</a:t>
            </a:r>
            <a:endParaRPr kumimoji="0" lang="en-US" altLang="zh-CN" sz="1600" b="0" i="0" u="none" strike="noStrike" kern="1200" cap="none" spc="0" normalizeH="0" baseline="0" noProof="0" dirty="0">
              <a:ln>
                <a:noFill/>
              </a:ln>
              <a:solidFill>
                <a:srgbClr val="1E1E1E"/>
              </a:solidFill>
              <a:effectLst/>
              <a:uLnTx/>
              <a:uFillTx/>
              <a:cs typeface="+mn-ea"/>
              <a:sym typeface="+mn-lt"/>
            </a:endParaRPr>
          </a:p>
        </p:txBody>
      </p:sp>
      <p:sp>
        <p:nvSpPr>
          <p:cNvPr id="7" name="object 3"/>
          <p:cNvSpPr txBox="1"/>
          <p:nvPr/>
        </p:nvSpPr>
        <p:spPr>
          <a:xfrm>
            <a:off x="611027" y="217176"/>
            <a:ext cx="10191085" cy="664797"/>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fontAlgn="base">
              <a:lnSpc>
                <a:spcPct val="90000"/>
              </a:lnSpc>
              <a:defRPr/>
            </a:pPr>
            <a:r>
              <a:rPr lang="zh-CN" altLang="en-US" sz="2400" b="1" dirty="0">
                <a:solidFill>
                  <a:schemeClr val="bg1"/>
                </a:solidFill>
                <a:latin typeface="+mn-lt"/>
                <a:ea typeface="+mn-ea"/>
                <a:cs typeface="+mn-ea"/>
                <a:sym typeface="+mn-lt"/>
              </a:rPr>
              <a:t>项目管理保障：标准化项目管理、跨界专家资源与不断迭代的知识沉淀和技术支持，使得</a:t>
            </a:r>
            <a:r>
              <a:rPr lang="en-GB" altLang="zh-CN" sz="2400" b="1" dirty="0">
                <a:solidFill>
                  <a:schemeClr val="bg1"/>
                </a:solidFill>
                <a:latin typeface="+mn-lt"/>
                <a:ea typeface="+mn-ea"/>
                <a:cs typeface="+mn-ea"/>
                <a:sym typeface="+mn-lt"/>
              </a:rPr>
              <a:t>ABC</a:t>
            </a:r>
            <a:r>
              <a:rPr lang="zh-CN" altLang="en-US" sz="2400" b="1" dirty="0">
                <a:solidFill>
                  <a:schemeClr val="bg1"/>
                </a:solidFill>
                <a:latin typeface="+mn-lt"/>
                <a:ea typeface="+mn-ea"/>
                <a:cs typeface="+mn-ea"/>
                <a:sym typeface="+mn-lt"/>
              </a:rPr>
              <a:t>商业背景专业志愿者项目组能够高质量交付的保证</a:t>
            </a:r>
            <a:endParaRPr lang="zh-CN" altLang="en-US" sz="2400" b="1" dirty="0">
              <a:solidFill>
                <a:schemeClr val="bg1"/>
              </a:solidFill>
              <a:latin typeface="+mn-lt"/>
              <a:ea typeface="+mn-ea"/>
              <a:cs typeface="+mn-ea"/>
              <a:sym typeface="+mn-lt"/>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lt"/>
                <a:ea typeface="+mn-ea"/>
                <a:cs typeface="+mn-ea"/>
                <a:sym typeface="+mn-lt"/>
              </a:rPr>
              <a:t>建议采取联合项目组形式，进一步强化本项目的方案可落地性</a:t>
            </a:r>
            <a:endParaRPr lang="zh-CN" altLang="en-US">
              <a:latin typeface="+mn-lt"/>
              <a:ea typeface="+mn-ea"/>
              <a:cs typeface="+mn-ea"/>
              <a:sym typeface="+mn-lt"/>
            </a:endParaRPr>
          </a:p>
        </p:txBody>
      </p:sp>
      <p:sp>
        <p:nvSpPr>
          <p:cNvPr id="5" name="箭头: 五边形 4"/>
          <p:cNvSpPr/>
          <p:nvPr/>
        </p:nvSpPr>
        <p:spPr>
          <a:xfrm>
            <a:off x="732732" y="2781417"/>
            <a:ext cx="4229412" cy="365125"/>
          </a:xfrm>
          <a:prstGeom prst="homePlate">
            <a:avLst/>
          </a:prstGeom>
          <a:solidFill>
            <a:srgbClr val="3B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ABC</a:t>
            </a:r>
            <a:r>
              <a:rPr lang="zh-CN" altLang="en-US" sz="1600" b="1">
                <a:cs typeface="+mn-ea"/>
                <a:sym typeface="+mn-lt"/>
              </a:rPr>
              <a:t>成员</a:t>
            </a:r>
            <a:endParaRPr lang="zh-CN" altLang="en-US" sz="1600" b="1">
              <a:cs typeface="+mn-ea"/>
              <a:sym typeface="+mn-lt"/>
            </a:endParaRPr>
          </a:p>
        </p:txBody>
      </p:sp>
      <p:sp>
        <p:nvSpPr>
          <p:cNvPr id="6" name="箭头: 五边形 5"/>
          <p:cNvSpPr/>
          <p:nvPr/>
        </p:nvSpPr>
        <p:spPr>
          <a:xfrm flipH="1">
            <a:off x="7229856" y="2781417"/>
            <a:ext cx="4229412" cy="365125"/>
          </a:xfrm>
          <a:prstGeom prst="homePlate">
            <a:avLst/>
          </a:prstGeom>
          <a:solidFill>
            <a:srgbClr val="3B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lt"/>
                <a:ea typeface="+mn-ea"/>
                <a:cs typeface="+mn-ea"/>
                <a:sym typeface="+mn-lt"/>
              </a:rPr>
              <a:t>六和青少年阅读服务中心成员</a:t>
            </a:r>
            <a:endParaRPr lang="zh-CN" altLang="en-US" sz="1600" b="1" dirty="0">
              <a:cs typeface="+mn-ea"/>
              <a:sym typeface="+mn-lt"/>
            </a:endParaRPr>
          </a:p>
        </p:txBody>
      </p:sp>
      <p:sp>
        <p:nvSpPr>
          <p:cNvPr id="7" name="矩形: 圆角 6"/>
          <p:cNvSpPr/>
          <p:nvPr/>
        </p:nvSpPr>
        <p:spPr>
          <a:xfrm>
            <a:off x="5212360" y="2781417"/>
            <a:ext cx="1767280" cy="3651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cs typeface="+mn-ea"/>
                <a:sym typeface="+mn-lt"/>
              </a:rPr>
              <a:t>联合项目组</a:t>
            </a:r>
            <a:endParaRPr lang="zh-CN" altLang="en-US" sz="1600" b="1">
              <a:solidFill>
                <a:schemeClr val="tx1"/>
              </a:solidFill>
              <a:cs typeface="+mn-ea"/>
              <a:sym typeface="+mn-lt"/>
            </a:endParaRPr>
          </a:p>
        </p:txBody>
      </p:sp>
      <p:grpSp>
        <p:nvGrpSpPr>
          <p:cNvPr id="8" name="组合 7"/>
          <p:cNvGrpSpPr/>
          <p:nvPr/>
        </p:nvGrpSpPr>
        <p:grpSpPr>
          <a:xfrm>
            <a:off x="732732" y="3566701"/>
            <a:ext cx="4229412" cy="1662651"/>
            <a:chOff x="732732" y="2629453"/>
            <a:chExt cx="4229412" cy="1662651"/>
          </a:xfrm>
        </p:grpSpPr>
        <p:sp>
          <p:nvSpPr>
            <p:cNvPr id="9" name="矩形 8"/>
            <p:cNvSpPr/>
            <p:nvPr/>
          </p:nvSpPr>
          <p:spPr>
            <a:xfrm>
              <a:off x="732732" y="2629453"/>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内部访谈、案例研究</a:t>
              </a:r>
              <a:endParaRPr lang="zh-CN" altLang="en-US" sz="1400">
                <a:solidFill>
                  <a:schemeClr val="tx1"/>
                </a:solidFill>
                <a:cs typeface="+mn-ea"/>
                <a:sym typeface="+mn-lt"/>
              </a:endParaRPr>
            </a:p>
          </p:txBody>
        </p:sp>
        <p:sp>
          <p:nvSpPr>
            <p:cNvPr id="10" name="矩形 9"/>
            <p:cNvSpPr/>
            <p:nvPr/>
          </p:nvSpPr>
          <p:spPr>
            <a:xfrm>
              <a:off x="732732" y="3240817"/>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战略工作坊、一对一深入访谈</a:t>
              </a:r>
              <a:endParaRPr lang="zh-CN" altLang="en-US" sz="1400">
                <a:solidFill>
                  <a:schemeClr val="tx1"/>
                </a:solidFill>
                <a:cs typeface="+mn-ea"/>
                <a:sym typeface="+mn-lt"/>
              </a:endParaRPr>
            </a:p>
          </p:txBody>
        </p:sp>
        <p:sp>
          <p:nvSpPr>
            <p:cNvPr id="11" name="矩形 10"/>
            <p:cNvSpPr/>
            <p:nvPr/>
          </p:nvSpPr>
          <p:spPr>
            <a:xfrm>
              <a:off x="732732" y="3893259"/>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品牌主张诠释、品牌传播报告编制</a:t>
              </a:r>
              <a:endParaRPr lang="zh-CN" altLang="en-US" sz="1400">
                <a:solidFill>
                  <a:schemeClr val="tx1"/>
                </a:solidFill>
                <a:cs typeface="+mn-ea"/>
                <a:sym typeface="+mn-lt"/>
              </a:endParaRPr>
            </a:p>
          </p:txBody>
        </p:sp>
      </p:grpSp>
      <p:grpSp>
        <p:nvGrpSpPr>
          <p:cNvPr id="12" name="组合 11"/>
          <p:cNvGrpSpPr/>
          <p:nvPr/>
        </p:nvGrpSpPr>
        <p:grpSpPr>
          <a:xfrm>
            <a:off x="7229856" y="3566701"/>
            <a:ext cx="4229412" cy="1662651"/>
            <a:chOff x="7229856" y="2629453"/>
            <a:chExt cx="4229412" cy="1662651"/>
          </a:xfrm>
        </p:grpSpPr>
        <p:sp>
          <p:nvSpPr>
            <p:cNvPr id="13" name="矩形 12"/>
            <p:cNvSpPr/>
            <p:nvPr/>
          </p:nvSpPr>
          <p:spPr>
            <a:xfrm>
              <a:off x="7229856" y="2629453"/>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积极参与并协助开展</a:t>
              </a:r>
              <a:endParaRPr lang="zh-CN" altLang="en-US" sz="1400">
                <a:solidFill>
                  <a:schemeClr val="tx1"/>
                </a:solidFill>
                <a:cs typeface="+mn-ea"/>
                <a:sym typeface="+mn-lt"/>
              </a:endParaRPr>
            </a:p>
          </p:txBody>
        </p:sp>
        <p:sp>
          <p:nvSpPr>
            <p:cNvPr id="14" name="矩形 13"/>
            <p:cNvSpPr/>
            <p:nvPr/>
          </p:nvSpPr>
          <p:spPr>
            <a:xfrm>
              <a:off x="7229856" y="3240817"/>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提前思考、方案探讨、积极参与</a:t>
              </a:r>
              <a:endParaRPr lang="zh-CN" altLang="en-US" sz="1400">
                <a:solidFill>
                  <a:schemeClr val="tx1"/>
                </a:solidFill>
                <a:cs typeface="+mn-ea"/>
                <a:sym typeface="+mn-lt"/>
              </a:endParaRPr>
            </a:p>
          </p:txBody>
        </p:sp>
        <p:sp>
          <p:nvSpPr>
            <p:cNvPr id="15" name="矩形 14"/>
            <p:cNvSpPr/>
            <p:nvPr/>
          </p:nvSpPr>
          <p:spPr>
            <a:xfrm>
              <a:off x="7229856" y="3893259"/>
              <a:ext cx="4229412" cy="39884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cs typeface="+mn-ea"/>
                  <a:sym typeface="+mn-lt"/>
                </a:rPr>
                <a:t>方案探讨、协助方案落地与试运行</a:t>
              </a:r>
              <a:endParaRPr lang="zh-CN" altLang="en-US" sz="1400">
                <a:solidFill>
                  <a:schemeClr val="tx1"/>
                </a:solidFill>
                <a:cs typeface="+mn-ea"/>
                <a:sym typeface="+mn-lt"/>
              </a:endParaRPr>
            </a:p>
          </p:txBody>
        </p:sp>
      </p:grpSp>
      <p:sp>
        <p:nvSpPr>
          <p:cNvPr id="16" name="矩形 15"/>
          <p:cNvSpPr/>
          <p:nvPr/>
        </p:nvSpPr>
        <p:spPr>
          <a:xfrm>
            <a:off x="5212360" y="3566701"/>
            <a:ext cx="1767280" cy="166265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基于现实</a:t>
            </a:r>
            <a:endParaRPr lang="en-US" altLang="zh-CN" sz="1400" b="1">
              <a:solidFill>
                <a:schemeClr val="tx1"/>
              </a:solidFill>
              <a:cs typeface="+mn-ea"/>
              <a:sym typeface="+mn-lt"/>
            </a:endParaRPr>
          </a:p>
          <a:p>
            <a:pPr algn="ctr"/>
            <a:r>
              <a:rPr lang="zh-CN" altLang="en-US" sz="1400" b="1">
                <a:solidFill>
                  <a:schemeClr val="tx1"/>
                </a:solidFill>
                <a:cs typeface="+mn-ea"/>
                <a:sym typeface="+mn-lt"/>
              </a:rPr>
              <a:t>基于能力</a:t>
            </a:r>
            <a:endParaRPr lang="en-US" altLang="zh-CN" sz="1400" b="1">
              <a:solidFill>
                <a:schemeClr val="tx1"/>
              </a:solidFill>
              <a:cs typeface="+mn-ea"/>
              <a:sym typeface="+mn-lt"/>
            </a:endParaRPr>
          </a:p>
          <a:p>
            <a:pPr algn="ctr"/>
            <a:endParaRPr lang="en-US" altLang="zh-CN" sz="1400" b="1">
              <a:solidFill>
                <a:schemeClr val="tx1"/>
              </a:solidFill>
              <a:cs typeface="+mn-ea"/>
              <a:sym typeface="+mn-lt"/>
            </a:endParaRPr>
          </a:p>
          <a:p>
            <a:pPr algn="ctr"/>
            <a:r>
              <a:rPr lang="zh-CN" altLang="en-US" sz="1400" b="1">
                <a:solidFill>
                  <a:schemeClr val="tx1"/>
                </a:solidFill>
                <a:cs typeface="+mn-ea"/>
                <a:sym typeface="+mn-lt"/>
              </a:rPr>
              <a:t>可落地</a:t>
            </a:r>
            <a:endParaRPr lang="en-US" altLang="zh-CN" sz="1400" b="1">
              <a:solidFill>
                <a:schemeClr val="tx1"/>
              </a:solidFill>
              <a:cs typeface="+mn-ea"/>
              <a:sym typeface="+mn-lt"/>
            </a:endParaRPr>
          </a:p>
          <a:p>
            <a:pPr algn="ctr"/>
            <a:r>
              <a:rPr lang="zh-CN" altLang="en-US" sz="1400" b="1">
                <a:solidFill>
                  <a:schemeClr val="tx1"/>
                </a:solidFill>
                <a:cs typeface="+mn-ea"/>
                <a:sym typeface="+mn-lt"/>
              </a:rPr>
              <a:t>可执行</a:t>
            </a:r>
            <a:endParaRPr lang="en-US" altLang="zh-CN" sz="1400" b="1">
              <a:solidFill>
                <a:schemeClr val="tx1"/>
              </a:solidFill>
              <a:cs typeface="+mn-ea"/>
              <a:sym typeface="+mn-lt"/>
            </a:endParaRPr>
          </a:p>
        </p:txBody>
      </p:sp>
      <p:sp>
        <p:nvSpPr>
          <p:cNvPr id="17" name="箭头: 右 16"/>
          <p:cNvSpPr/>
          <p:nvPr/>
        </p:nvSpPr>
        <p:spPr>
          <a:xfrm>
            <a:off x="4982390" y="4047721"/>
            <a:ext cx="209724" cy="70060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箭头: 右 17"/>
          <p:cNvSpPr/>
          <p:nvPr/>
        </p:nvSpPr>
        <p:spPr>
          <a:xfrm flipH="1">
            <a:off x="6999886" y="4047721"/>
            <a:ext cx="209724" cy="70060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9" name="直接连接符 18"/>
          <p:cNvCxnSpPr/>
          <p:nvPr/>
        </p:nvCxnSpPr>
        <p:spPr>
          <a:xfrm>
            <a:off x="732732" y="2070691"/>
            <a:ext cx="107265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577716" y="1901414"/>
            <a:ext cx="3036570" cy="337185"/>
          </a:xfrm>
          <a:prstGeom prst="rect">
            <a:avLst/>
          </a:prstGeom>
          <a:solidFill>
            <a:schemeClr val="bg1"/>
          </a:solidFill>
        </p:spPr>
        <p:txBody>
          <a:bodyPr wrap="none" rtlCol="0">
            <a:spAutoFit/>
          </a:bodyPr>
          <a:lstStyle/>
          <a:p>
            <a:pPr algn="ctr">
              <a:buClr>
                <a:srgbClr val="2D97C8"/>
              </a:buClr>
            </a:pPr>
            <a:r>
              <a:rPr lang="zh-CN" altLang="en-US" sz="1600" b="1">
                <a:cs typeface="+mn-ea"/>
                <a:sym typeface="+mn-lt"/>
              </a:rPr>
              <a:t>过程协作、节点研讨、持续复盘</a:t>
            </a:r>
            <a:endParaRPr lang="zh-CN" altLang="en-US" sz="1600" b="1" dirty="0">
              <a:cs typeface="+mn-ea"/>
              <a:sym typeface="+mn-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97" y="349090"/>
            <a:ext cx="10053304" cy="424732"/>
          </a:xfrm>
          <a:noFill/>
          <a:ln w="9525" algn="ctr">
            <a:noFill/>
            <a:miter lim="800000"/>
          </a:ln>
        </p:spPr>
        <p:txBody>
          <a:bodyPr vert="horz" wrap="square" lIns="90000" tIns="45720" rIns="91440" bIns="45720" numCol="1" anchor="ctr" anchorCtr="0" compatLnSpc="1">
            <a:spAutoFit/>
          </a:bodyPr>
          <a:lstStyle/>
          <a:p>
            <a:pPr eaLnBrk="1" hangingPunct="1"/>
            <a:r>
              <a:rPr lang="zh-CN" altLang="en-US" sz="2400" b="1" dirty="0">
                <a:solidFill>
                  <a:schemeClr val="bg1"/>
                </a:solidFill>
                <a:latin typeface="+mn-lt"/>
                <a:ea typeface="+mn-ea"/>
                <a:cs typeface="+mn-ea"/>
                <a:sym typeface="+mn-lt"/>
              </a:rPr>
              <a:t>项目报价：</a:t>
            </a:r>
            <a:r>
              <a:rPr lang="zh-CN" altLang="en-US" sz="2400" b="1">
                <a:solidFill>
                  <a:schemeClr val="bg1"/>
                </a:solidFill>
                <a:latin typeface="+mn-lt"/>
                <a:ea typeface="+mn-ea"/>
                <a:cs typeface="+mn-ea"/>
                <a:sym typeface="+mn-lt"/>
              </a:rPr>
              <a:t>根据华善的</a:t>
            </a:r>
            <a:r>
              <a:rPr lang="zh-CN" altLang="en-US" sz="2400" b="1" dirty="0">
                <a:solidFill>
                  <a:schemeClr val="bg1"/>
                </a:solidFill>
                <a:latin typeface="+mn-lt"/>
                <a:ea typeface="+mn-ea"/>
                <a:cs typeface="+mn-ea"/>
                <a:sym typeface="+mn-lt"/>
              </a:rPr>
              <a:t>需求，项目总报</a:t>
            </a:r>
            <a:r>
              <a:rPr lang="zh-CN" altLang="en-US" sz="2400" b="1">
                <a:solidFill>
                  <a:schemeClr val="bg1"/>
                </a:solidFill>
                <a:latin typeface="+mn-lt"/>
                <a:ea typeface="+mn-ea"/>
                <a:cs typeface="+mn-ea"/>
                <a:sym typeface="+mn-lt"/>
              </a:rPr>
              <a:t>价为</a:t>
            </a:r>
            <a:r>
              <a:rPr lang="en-US" altLang="zh-CN" sz="2400" b="1">
                <a:solidFill>
                  <a:schemeClr val="bg1"/>
                </a:solidFill>
                <a:latin typeface="+mn-lt"/>
                <a:ea typeface="+mn-ea"/>
                <a:cs typeface="+mn-ea"/>
                <a:sym typeface="+mn-lt"/>
              </a:rPr>
              <a:t>2</a:t>
            </a:r>
            <a:r>
              <a:rPr lang="zh-CN" altLang="en-US" sz="2400" b="1">
                <a:solidFill>
                  <a:schemeClr val="bg1"/>
                </a:solidFill>
                <a:latin typeface="+mn-lt"/>
                <a:ea typeface="+mn-ea"/>
                <a:cs typeface="+mn-ea"/>
                <a:sym typeface="+mn-lt"/>
              </a:rPr>
              <a:t>万元</a:t>
            </a:r>
            <a:endParaRPr lang="zh-CN" altLang="en-US" sz="2400" b="1" dirty="0">
              <a:solidFill>
                <a:schemeClr val="bg1"/>
              </a:solidFill>
              <a:latin typeface="+mn-lt"/>
              <a:ea typeface="+mn-ea"/>
              <a:cs typeface="+mn-ea"/>
              <a:sym typeface="+mn-lt"/>
            </a:endParaRPr>
          </a:p>
        </p:txBody>
      </p:sp>
      <p:sp>
        <p:nvSpPr>
          <p:cNvPr id="8" name="Text Placeholder 12"/>
          <p:cNvSpPr>
            <a:spLocks noChangeArrowheads="1"/>
          </p:cNvSpPr>
          <p:nvPr/>
        </p:nvSpPr>
        <p:spPr bwMode="auto">
          <a:xfrm>
            <a:off x="1133158" y="1977708"/>
            <a:ext cx="2578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None/>
            </a:pPr>
            <a:r>
              <a:rPr lang="en-US" altLang="zh-CN" sz="1800" b="1" dirty="0">
                <a:solidFill>
                  <a:srgbClr val="000000"/>
                </a:solidFill>
                <a:latin typeface="+mn-lt"/>
                <a:ea typeface="+mn-ea"/>
                <a:cs typeface="+mn-ea"/>
                <a:sym typeface="+mn-lt"/>
              </a:rPr>
              <a:t>ABC</a:t>
            </a:r>
            <a:r>
              <a:rPr lang="zh-CN" altLang="en-US" sz="1800" b="1" dirty="0">
                <a:solidFill>
                  <a:srgbClr val="000000"/>
                </a:solidFill>
                <a:latin typeface="+mn-lt"/>
                <a:ea typeface="+mn-ea"/>
                <a:cs typeface="+mn-ea"/>
                <a:sym typeface="+mn-lt"/>
              </a:rPr>
              <a:t>项目类型及收款方式</a:t>
            </a:r>
            <a:endParaRPr lang="zh-CN" altLang="en-US" sz="1800" b="1" dirty="0">
              <a:solidFill>
                <a:srgbClr val="000000"/>
              </a:solidFill>
              <a:latin typeface="+mn-lt"/>
              <a:ea typeface="+mn-ea"/>
              <a:cs typeface="+mn-ea"/>
              <a:sym typeface="+mn-lt"/>
            </a:endParaRPr>
          </a:p>
        </p:txBody>
      </p:sp>
      <p:sp>
        <p:nvSpPr>
          <p:cNvPr id="9" name="Text Placeholder 12"/>
          <p:cNvSpPr>
            <a:spLocks noChangeArrowheads="1"/>
          </p:cNvSpPr>
          <p:nvPr/>
        </p:nvSpPr>
        <p:spPr bwMode="auto">
          <a:xfrm>
            <a:off x="5763895" y="1977708"/>
            <a:ext cx="2468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ct val="50000"/>
              </a:spcBef>
              <a:buClr>
                <a:srgbClr val="003399"/>
              </a:buClr>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39750" indent="-266700">
              <a:lnSpc>
                <a:spcPct val="90000"/>
              </a:lnSpc>
              <a:spcBef>
                <a:spcPct val="50000"/>
              </a:spcBef>
              <a:buClr>
                <a:srgbClr val="6E6E6E"/>
              </a:buClr>
              <a:buFont typeface="Courier New" panose="02070309020205020404" pitchFamily="49" charset="0"/>
              <a:buChar char="o"/>
              <a:defRPr sz="3200">
                <a:solidFill>
                  <a:schemeClr val="tx1"/>
                </a:solidFill>
                <a:latin typeface="微软雅黑" panose="020B0503020204020204" pitchFamily="34" charset="-122"/>
                <a:ea typeface="微软雅黑" panose="020B0503020204020204" pitchFamily="34" charset="-122"/>
              </a:defRPr>
            </a:lvl2pPr>
            <a:lvl3pPr marL="814705" indent="-27305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3pPr>
            <a:lvl4pPr marL="1075055" indent="-259080">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4pPr>
            <a:lvl5pPr marL="1346200" indent="-269875">
              <a:lnSpc>
                <a:spcPct val="90000"/>
              </a:lnSpc>
              <a:spcBef>
                <a:spcPct val="50000"/>
              </a:spcBef>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5pPr>
            <a:lvl6pPr marL="18034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6pPr>
            <a:lvl7pPr marL="22606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7pPr>
            <a:lvl8pPr marL="27178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8pPr>
            <a:lvl9pPr marL="3175000" indent="-269875" eaLnBrk="0" fontAlgn="base" hangingPunct="0">
              <a:lnSpc>
                <a:spcPct val="90000"/>
              </a:lnSpc>
              <a:spcBef>
                <a:spcPct val="50000"/>
              </a:spcBef>
              <a:spcAft>
                <a:spcPct val="0"/>
              </a:spcAft>
              <a:buClr>
                <a:srgbClr val="6E6E6E"/>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None/>
            </a:pPr>
            <a:r>
              <a:rPr lang="zh-CN" altLang="en-US" sz="1800" b="1">
                <a:solidFill>
                  <a:srgbClr val="000000"/>
                </a:solidFill>
                <a:latin typeface="+mn-lt"/>
                <a:ea typeface="+mn-ea"/>
                <a:cs typeface="+mn-ea"/>
                <a:sym typeface="+mn-lt"/>
              </a:rPr>
              <a:t>收费等级对应付款标准</a:t>
            </a:r>
            <a:endParaRPr lang="zh-CN" altLang="en-US" sz="1800" b="1">
              <a:solidFill>
                <a:srgbClr val="000000"/>
              </a:solidFill>
              <a:latin typeface="+mn-lt"/>
              <a:ea typeface="+mn-ea"/>
              <a:cs typeface="+mn-ea"/>
              <a:sym typeface="+mn-lt"/>
            </a:endParaRPr>
          </a:p>
        </p:txBody>
      </p:sp>
      <p:graphicFrame>
        <p:nvGraphicFramePr>
          <p:cNvPr id="11" name="表格 52227"/>
          <p:cNvGraphicFramePr>
            <a:graphicFrameLocks noGrp="1"/>
          </p:cNvGraphicFramePr>
          <p:nvPr>
            <p:custDataLst>
              <p:tags r:id="rId1"/>
            </p:custDataLst>
          </p:nvPr>
        </p:nvGraphicFramePr>
        <p:xfrm>
          <a:off x="1018858" y="2379345"/>
          <a:ext cx="3849687" cy="3371852"/>
        </p:xfrm>
        <a:graphic>
          <a:graphicData uri="http://schemas.openxmlformats.org/drawingml/2006/table">
            <a:tbl>
              <a:tblPr/>
              <a:tblGrid>
                <a:gridCol w="1951037"/>
                <a:gridCol w="1898650"/>
              </a:tblGrid>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mn-lt"/>
                          <a:ea typeface="+mn-ea"/>
                          <a:cs typeface="+mn-ea"/>
                          <a:sym typeface="+mn-lt"/>
                        </a:rPr>
                        <a:t>产品名称</a:t>
                      </a:r>
                      <a:endParaRPr kumimoji="0" lang="zh-CN" altLang="en-US" sz="1600" b="1" i="0" u="none" strike="noStrike" cap="none" normalizeH="0" baseline="0">
                        <a:ln>
                          <a:noFill/>
                        </a:ln>
                        <a:solidFill>
                          <a:srgbClr val="FFFFFF"/>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mn-lt"/>
                          <a:ea typeface="+mn-ea"/>
                          <a:cs typeface="+mn-ea"/>
                          <a:sym typeface="+mn-lt"/>
                        </a:rPr>
                        <a:t>收费价格</a:t>
                      </a:r>
                      <a:endParaRPr kumimoji="0" lang="en-US" altLang="zh-CN" sz="1600" b="1" i="0" u="none" strike="noStrike" cap="none" normalizeH="0" baseline="0">
                        <a:ln>
                          <a:noFill/>
                        </a:ln>
                        <a:solidFill>
                          <a:srgbClr val="FFFFFF"/>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mn-lt"/>
                          <a:ea typeface="+mn-ea"/>
                          <a:cs typeface="+mn-ea"/>
                          <a:sym typeface="+mn-lt"/>
                        </a:rPr>
                        <a:t>（</a:t>
                      </a:r>
                      <a:r>
                        <a:rPr kumimoji="0" lang="zh-CN" altLang="en-US" sz="1600" b="1" i="0" u="none" strike="noStrike" cap="none" normalizeH="0" baseline="0">
                          <a:ln>
                            <a:noFill/>
                          </a:ln>
                          <a:solidFill>
                            <a:srgbClr val="FFFFFF"/>
                          </a:solidFill>
                          <a:effectLst/>
                          <a:latin typeface="+mn-lt"/>
                          <a:ea typeface="+mn-ea"/>
                          <a:cs typeface="+mn-ea"/>
                          <a:sym typeface="+mn-lt"/>
                        </a:rPr>
                        <a:t>元）</a:t>
                      </a:r>
                      <a:endParaRPr kumimoji="0" lang="en-US" altLang="zh-CN" sz="1600" b="1" i="0" u="none" strike="noStrike" cap="none" normalizeH="0" baseline="0">
                        <a:ln>
                          <a:noFill/>
                        </a:ln>
                        <a:solidFill>
                          <a:srgbClr val="FFFFFF"/>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管理咨询项目</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60,000</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673100">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诊断咨询项目</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30,000</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培训产品开发</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60,000</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调研报告产品</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60,000</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30" marR="91430"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graphicFrame>
        <p:nvGraphicFramePr>
          <p:cNvPr id="12" name="表格 52247"/>
          <p:cNvGraphicFramePr>
            <a:graphicFrameLocks noGrp="1"/>
          </p:cNvGraphicFramePr>
          <p:nvPr>
            <p:custDataLst>
              <p:tags r:id="rId2"/>
            </p:custDataLst>
          </p:nvPr>
        </p:nvGraphicFramePr>
        <p:xfrm>
          <a:off x="5763895" y="2379345"/>
          <a:ext cx="5708650" cy="3900489"/>
        </p:xfrm>
        <a:graphic>
          <a:graphicData uri="http://schemas.openxmlformats.org/drawingml/2006/table">
            <a:tbl>
              <a:tblPr/>
              <a:tblGrid>
                <a:gridCol w="1012825"/>
                <a:gridCol w="1727200"/>
                <a:gridCol w="1577975"/>
                <a:gridCol w="1390650"/>
              </a:tblGrid>
              <a:tr h="674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mn-lt"/>
                          <a:ea typeface="+mn-ea"/>
                          <a:cs typeface="+mn-ea"/>
                          <a:sym typeface="+mn-lt"/>
                        </a:rPr>
                        <a:t>档级</a:t>
                      </a:r>
                      <a:endParaRPr kumimoji="0" lang="zh-CN" altLang="en-US" sz="1600" b="1" i="0" u="none" strike="noStrike" cap="none" normalizeH="0" baseline="0">
                        <a:ln>
                          <a:noFill/>
                        </a:ln>
                        <a:solidFill>
                          <a:srgbClr val="FFFFFF"/>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mn-lt"/>
                          <a:ea typeface="+mn-ea"/>
                          <a:cs typeface="+mn-ea"/>
                          <a:sym typeface="+mn-lt"/>
                        </a:rPr>
                        <a:t>公益组织年收益</a:t>
                      </a:r>
                      <a:endParaRPr kumimoji="0" lang="en-US" altLang="zh-CN" sz="1600" b="1" i="0" u="none" strike="noStrike" cap="none" normalizeH="0" baseline="0">
                        <a:ln>
                          <a:noFill/>
                        </a:ln>
                        <a:solidFill>
                          <a:srgbClr val="FFFFFF"/>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mn-lt"/>
                          <a:ea typeface="+mn-ea"/>
                          <a:cs typeface="+mn-ea"/>
                          <a:sym typeface="+mn-lt"/>
                        </a:rPr>
                        <a:t>（</a:t>
                      </a:r>
                      <a:r>
                        <a:rPr kumimoji="0" lang="zh-CN" altLang="en-US" sz="1600" b="1" i="0" u="none" strike="noStrike" cap="none" normalizeH="0" baseline="0">
                          <a:ln>
                            <a:noFill/>
                          </a:ln>
                          <a:solidFill>
                            <a:srgbClr val="FFFFFF"/>
                          </a:solidFill>
                          <a:effectLst/>
                          <a:latin typeface="+mn-lt"/>
                          <a:ea typeface="+mn-ea"/>
                          <a:cs typeface="+mn-ea"/>
                          <a:sym typeface="+mn-lt"/>
                        </a:rPr>
                        <a:t>万）</a:t>
                      </a:r>
                      <a:endParaRPr kumimoji="0" lang="en-US" altLang="zh-CN" sz="1600" b="1" i="0" u="none" strike="noStrike" cap="none" normalizeH="0" baseline="0">
                        <a:ln>
                          <a:noFill/>
                        </a:ln>
                        <a:solidFill>
                          <a:srgbClr val="FFFFFF"/>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mn-lt"/>
                          <a:ea typeface="+mn-ea"/>
                          <a:cs typeface="+mn-ea"/>
                          <a:sym typeface="+mn-lt"/>
                        </a:rPr>
                        <a:t>公益组织付费</a:t>
                      </a:r>
                      <a:endParaRPr kumimoji="0" lang="en-US" altLang="zh-CN" sz="1600" b="1" i="0" u="none" strike="noStrike" cap="none" normalizeH="0" baseline="0" dirty="0">
                        <a:ln>
                          <a:noFill/>
                        </a:ln>
                        <a:solidFill>
                          <a:srgbClr val="FFFFFF"/>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FFFFFF"/>
                          </a:solidFill>
                          <a:effectLst/>
                          <a:latin typeface="+mn-lt"/>
                          <a:ea typeface="+mn-ea"/>
                          <a:cs typeface="+mn-ea"/>
                          <a:sym typeface="+mn-lt"/>
                        </a:rPr>
                        <a:t>（</a:t>
                      </a:r>
                      <a:r>
                        <a:rPr kumimoji="0" lang="zh-CN" altLang="en-US" sz="1600" b="1" i="0" u="none" strike="noStrike" cap="none" normalizeH="0" baseline="0" dirty="0">
                          <a:ln>
                            <a:noFill/>
                          </a:ln>
                          <a:solidFill>
                            <a:srgbClr val="FFFFFF"/>
                          </a:solidFill>
                          <a:effectLst/>
                          <a:latin typeface="+mn-lt"/>
                          <a:ea typeface="+mn-ea"/>
                          <a:cs typeface="+mn-ea"/>
                          <a:sym typeface="+mn-lt"/>
                        </a:rPr>
                        <a:t>万）</a:t>
                      </a:r>
                      <a:endParaRPr kumimoji="0" lang="en-US" altLang="zh-CN" sz="1600" b="1" i="0" u="none" strike="noStrike" cap="none" normalizeH="0" baseline="0" dirty="0">
                        <a:ln>
                          <a:noFill/>
                        </a:ln>
                        <a:solidFill>
                          <a:srgbClr val="FFFFFF"/>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mn-lt"/>
                          <a:ea typeface="+mn-ea"/>
                          <a:cs typeface="+mn-ea"/>
                          <a:sym typeface="+mn-lt"/>
                        </a:rPr>
                        <a:t>资助补贴</a:t>
                      </a:r>
                      <a:endParaRPr kumimoji="0" lang="en-US" altLang="zh-CN" sz="1600" b="1" i="0" u="none" strike="noStrike" cap="none" normalizeH="0" baseline="0">
                        <a:ln>
                          <a:noFill/>
                        </a:ln>
                        <a:solidFill>
                          <a:srgbClr val="FFFFFF"/>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mn-lt"/>
                          <a:ea typeface="+mn-ea"/>
                          <a:cs typeface="+mn-ea"/>
                          <a:sym typeface="+mn-lt"/>
                        </a:rPr>
                        <a:t>（</a:t>
                      </a:r>
                      <a:r>
                        <a:rPr kumimoji="0" lang="zh-CN" altLang="en-US" sz="1600" b="1" i="0" u="none" strike="noStrike" cap="none" normalizeH="0" baseline="0">
                          <a:ln>
                            <a:noFill/>
                          </a:ln>
                          <a:solidFill>
                            <a:srgbClr val="FFFFFF"/>
                          </a:solidFill>
                          <a:effectLst/>
                          <a:latin typeface="+mn-lt"/>
                          <a:ea typeface="+mn-ea"/>
                          <a:cs typeface="+mn-ea"/>
                          <a:sym typeface="+mn-lt"/>
                        </a:rPr>
                        <a:t>万）</a:t>
                      </a:r>
                      <a:endParaRPr kumimoji="0" lang="en-US" altLang="zh-CN" sz="1600" b="1" i="0" u="none" strike="noStrike" cap="none" normalizeH="0" baseline="0">
                        <a:ln>
                          <a:noFill/>
                        </a:ln>
                        <a:solidFill>
                          <a:srgbClr val="FFFFFF"/>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F00AB"/>
                    </a:solidFill>
                  </a:tcPr>
                </a:tc>
              </a:tr>
              <a:tr h="525463">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第一档</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20-100</a:t>
                      </a:r>
                      <a:r>
                        <a:rPr kumimoji="0" lang="zh-CN" altLang="en-US" sz="1400" b="0" i="0" u="none" strike="noStrike" cap="none" normalizeH="0" baseline="0">
                          <a:ln>
                            <a:noFill/>
                          </a:ln>
                          <a:solidFill>
                            <a:srgbClr val="1E1E1E"/>
                          </a:solidFill>
                          <a:effectLst/>
                          <a:latin typeface="+mn-lt"/>
                          <a:ea typeface="+mn-ea"/>
                          <a:cs typeface="+mn-ea"/>
                          <a:sym typeface="+mn-lt"/>
                        </a:rPr>
                        <a:t>（含）</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1</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5</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45402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第二档</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100-300</a:t>
                      </a:r>
                      <a:r>
                        <a:rPr kumimoji="0" lang="zh-CN" altLang="en-US" sz="1400" b="0" i="0" u="none" strike="noStrike" cap="none" normalizeH="0" baseline="0">
                          <a:ln>
                            <a:noFill/>
                          </a:ln>
                          <a:solidFill>
                            <a:srgbClr val="1E1E1E"/>
                          </a:solidFill>
                          <a:effectLst/>
                          <a:latin typeface="+mn-lt"/>
                          <a:ea typeface="+mn-ea"/>
                          <a:cs typeface="+mn-ea"/>
                          <a:sym typeface="+mn-lt"/>
                        </a:rPr>
                        <a:t>（含）</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2</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4</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r>
              <a:tr h="5619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第三档</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300-400</a:t>
                      </a:r>
                      <a:r>
                        <a:rPr kumimoji="0" lang="zh-CN" altLang="en-US" sz="1400" b="0" i="0" u="none" strike="noStrike" cap="none" normalizeH="0" baseline="0">
                          <a:ln>
                            <a:noFill/>
                          </a:ln>
                          <a:solidFill>
                            <a:srgbClr val="1E1E1E"/>
                          </a:solidFill>
                          <a:effectLst/>
                          <a:latin typeface="+mn-lt"/>
                          <a:ea typeface="+mn-ea"/>
                          <a:cs typeface="+mn-ea"/>
                          <a:sym typeface="+mn-lt"/>
                        </a:rPr>
                        <a:t>（含）</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3</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3</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5873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1E1E1E"/>
                          </a:solidFill>
                          <a:effectLst/>
                          <a:latin typeface="+mn-lt"/>
                          <a:ea typeface="+mn-ea"/>
                          <a:cs typeface="+mn-ea"/>
                          <a:sym typeface="+mn-lt"/>
                        </a:rPr>
                        <a:t>第四档</a:t>
                      </a:r>
                      <a:endParaRPr kumimoji="0" lang="zh-CN" altLang="en-US"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400-500</a:t>
                      </a:r>
                      <a:r>
                        <a:rPr kumimoji="0" lang="zh-CN" altLang="en-US" sz="1400" b="0" i="0" u="none" strike="noStrike" cap="none" normalizeH="0" baseline="0">
                          <a:ln>
                            <a:noFill/>
                          </a:ln>
                          <a:solidFill>
                            <a:srgbClr val="1E1E1E"/>
                          </a:solidFill>
                          <a:effectLst/>
                          <a:latin typeface="+mn-lt"/>
                          <a:ea typeface="+mn-ea"/>
                          <a:cs typeface="+mn-ea"/>
                          <a:sym typeface="+mn-lt"/>
                        </a:rPr>
                        <a:t>（含）</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4</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1E1E1E"/>
                          </a:solidFill>
                          <a:effectLst/>
                          <a:latin typeface="+mn-lt"/>
                          <a:ea typeface="+mn-ea"/>
                          <a:cs typeface="+mn-ea"/>
                          <a:sym typeface="+mn-lt"/>
                        </a:rPr>
                        <a:t>3</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r>
              <a:tr h="549275">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1E1E1E"/>
                          </a:solidFill>
                          <a:effectLst/>
                          <a:latin typeface="+mn-lt"/>
                          <a:ea typeface="+mn-ea"/>
                          <a:cs typeface="+mn-ea"/>
                          <a:sym typeface="+mn-lt"/>
                        </a:rPr>
                        <a:t>第五档</a:t>
                      </a:r>
                      <a:endParaRPr kumimoji="0" lang="zh-CN" altLang="en-US"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500-700</a:t>
                      </a:r>
                      <a:r>
                        <a:rPr kumimoji="0" lang="zh-CN" altLang="en-US" sz="1400" b="0" i="0" u="none" strike="noStrike" cap="none" normalizeH="0" baseline="0" dirty="0">
                          <a:ln>
                            <a:noFill/>
                          </a:ln>
                          <a:solidFill>
                            <a:srgbClr val="1E1E1E"/>
                          </a:solidFill>
                          <a:effectLst/>
                          <a:latin typeface="+mn-lt"/>
                          <a:ea typeface="+mn-ea"/>
                          <a:cs typeface="+mn-ea"/>
                          <a:sym typeface="+mn-lt"/>
                        </a:rPr>
                        <a:t>（含）</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5</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1</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547688">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1E1E1E"/>
                          </a:solidFill>
                          <a:effectLst/>
                          <a:latin typeface="+mn-lt"/>
                          <a:ea typeface="+mn-ea"/>
                          <a:cs typeface="+mn-ea"/>
                          <a:sym typeface="+mn-lt"/>
                        </a:rPr>
                        <a:t>第六档</a:t>
                      </a:r>
                      <a:endParaRPr kumimoji="0" lang="zh-CN" altLang="en-US"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a:ln>
                            <a:noFill/>
                          </a:ln>
                          <a:solidFill>
                            <a:srgbClr val="1E1E1E"/>
                          </a:solidFill>
                          <a:effectLst/>
                          <a:latin typeface="+mn-lt"/>
                          <a:ea typeface="+mn-ea"/>
                          <a:cs typeface="+mn-ea"/>
                          <a:sym typeface="+mn-lt"/>
                        </a:rPr>
                        <a:t>7</a:t>
                      </a:r>
                      <a:r>
                        <a:rPr kumimoji="0" lang="en-US" altLang="zh-CN" sz="1400" b="0" i="0" u="none" strike="noStrike" cap="none" normalizeH="0" baseline="0">
                          <a:ln>
                            <a:noFill/>
                          </a:ln>
                          <a:solidFill>
                            <a:srgbClr val="1E1E1E"/>
                          </a:solidFill>
                          <a:effectLst/>
                          <a:latin typeface="+mn-lt"/>
                          <a:ea typeface="+mn-ea"/>
                          <a:cs typeface="+mn-ea"/>
                          <a:sym typeface="+mn-lt"/>
                        </a:rPr>
                        <a:t>00</a:t>
                      </a:r>
                      <a:r>
                        <a:rPr kumimoji="0" lang="zh-CN" altLang="en-US" sz="1400" b="0" i="0" u="none" strike="noStrike" cap="none" normalizeH="0" baseline="0">
                          <a:ln>
                            <a:noFill/>
                          </a:ln>
                          <a:solidFill>
                            <a:srgbClr val="1E1E1E"/>
                          </a:solidFill>
                          <a:effectLst/>
                          <a:latin typeface="+mn-lt"/>
                          <a:ea typeface="+mn-ea"/>
                          <a:cs typeface="+mn-ea"/>
                          <a:sym typeface="+mn-lt"/>
                        </a:rPr>
                        <a:t>以上</a:t>
                      </a:r>
                      <a:endParaRPr kumimoji="0" lang="en-US"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a:ln>
                            <a:noFill/>
                          </a:ln>
                          <a:solidFill>
                            <a:srgbClr val="1E1E1E"/>
                          </a:solidFill>
                          <a:effectLst/>
                          <a:latin typeface="+mn-lt"/>
                          <a:ea typeface="+mn-ea"/>
                          <a:cs typeface="+mn-ea"/>
                          <a:sym typeface="+mn-lt"/>
                        </a:rPr>
                        <a:t>6</a:t>
                      </a:r>
                      <a:endParaRPr kumimoji="0" lang="zh-CN" altLang="zh-CN" sz="1400" b="0" i="0" u="none" strike="noStrike" cap="none" normalizeH="0" baseline="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ct val="50000"/>
                        </a:spcBef>
                        <a:buClr>
                          <a:srgbClr val="003399"/>
                        </a:buClr>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ct val="50000"/>
                        </a:spcBef>
                        <a:buClr>
                          <a:srgbClr val="6E6E6E"/>
                        </a:buClr>
                        <a:buFont typeface="Courier New" panose="02070309020205020404" pitchFamily="49" charset="0"/>
                        <a:defRPr sz="2800">
                          <a:solidFill>
                            <a:schemeClr val="tx1"/>
                          </a:solidFill>
                          <a:latin typeface="微软雅黑" panose="020B0503020204020204" pitchFamily="34" charset="-122"/>
                          <a:ea typeface="微软雅黑" panose="020B0503020204020204" pitchFamily="34" charset="-122"/>
                        </a:defRPr>
                      </a:lvl2pPr>
                      <a:lvl3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3pPr>
                      <a:lvl4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4pPr>
                      <a:lvl5pPr>
                        <a:lnSpc>
                          <a:spcPct val="90000"/>
                        </a:lnSpc>
                        <a:spcBef>
                          <a:spcPct val="50000"/>
                        </a:spcBef>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5pPr>
                      <a:lvl6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6pPr>
                      <a:lvl7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7pPr>
                      <a:lvl8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8pPr>
                      <a:lvl9pPr eaLnBrk="0" fontAlgn="base" hangingPunct="0">
                        <a:lnSpc>
                          <a:spcPct val="90000"/>
                        </a:lnSpc>
                        <a:spcBef>
                          <a:spcPct val="50000"/>
                        </a:spcBef>
                        <a:spcAft>
                          <a:spcPct val="0"/>
                        </a:spcAft>
                        <a:buClr>
                          <a:srgbClr val="6E6E6E"/>
                        </a:buClr>
                        <a:buFont typeface="Wingdings" panose="05000000000000000000" pitchFamily="2" charset="2"/>
                        <a:defRPr sz="28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E1E1E"/>
                          </a:solidFill>
                          <a:effectLst/>
                          <a:latin typeface="+mn-lt"/>
                          <a:ea typeface="+mn-ea"/>
                          <a:cs typeface="+mn-ea"/>
                          <a:sym typeface="+mn-lt"/>
                        </a:rPr>
                        <a:t>0</a:t>
                      </a:r>
                      <a:endParaRPr kumimoji="0" lang="en-US" altLang="zh-CN" sz="1400" b="0" i="0" u="none" strike="noStrike" cap="none" normalizeH="0" baseline="0" dirty="0">
                        <a:ln>
                          <a:noFill/>
                        </a:ln>
                        <a:solidFill>
                          <a:srgbClr val="1E1E1E"/>
                        </a:solidFill>
                        <a:effectLst/>
                        <a:latin typeface="+mn-lt"/>
                        <a:ea typeface="+mn-ea"/>
                        <a:cs typeface="+mn-ea"/>
                        <a:sym typeface="+mn-lt"/>
                      </a:endParaRPr>
                    </a:p>
                  </a:txBody>
                  <a:tcPr marL="91445" marR="914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13" name="Rectangle: Rounded Corners 9"/>
          <p:cNvSpPr/>
          <p:nvPr/>
        </p:nvSpPr>
        <p:spPr>
          <a:xfrm>
            <a:off x="1042670" y="3027866"/>
            <a:ext cx="3835400" cy="675035"/>
          </a:xfrm>
          <a:prstGeom prst="roundRect">
            <a:avLst/>
          </a:prstGeom>
          <a:noFill/>
          <a:ln w="28575" cap="flat">
            <a:solidFill>
              <a:srgbClr val="C00000"/>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cs typeface="+mn-ea"/>
              <a:sym typeface="+mn-lt"/>
            </a:endParaRPr>
          </a:p>
        </p:txBody>
      </p:sp>
      <p:sp>
        <p:nvSpPr>
          <p:cNvPr id="10" name="Rectangle: Rounded Corners 9"/>
          <p:cNvSpPr/>
          <p:nvPr/>
        </p:nvSpPr>
        <p:spPr>
          <a:xfrm>
            <a:off x="5754369" y="3459406"/>
            <a:ext cx="5837555" cy="675035"/>
          </a:xfrm>
          <a:prstGeom prst="roundRect">
            <a:avLst/>
          </a:prstGeom>
          <a:noFill/>
          <a:ln w="28575" cap="flat">
            <a:solidFill>
              <a:srgbClr val="C00000"/>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cs typeface="+mn-ea"/>
              <a:sym typeface="+mn-l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2544286" cy="1754326"/>
          </a:xfrm>
          <a:prstGeom prst="rect">
            <a:avLst/>
          </a:prstGeom>
          <a:noFill/>
        </p:spPr>
        <p:txBody>
          <a:bodyPr wrap="none" rtlCol="0">
            <a:spAutoFit/>
          </a:bodyPr>
          <a:lstStyle/>
          <a:p>
            <a:pPr algn="l"/>
            <a:r>
              <a:rPr kumimoji="1" lang="zh-CN" altLang="en-US" sz="3600" b="1" dirty="0">
                <a:solidFill>
                  <a:schemeClr val="bg1"/>
                </a:solidFill>
                <a:cs typeface="+mn-ea"/>
                <a:sym typeface="+mn-lt"/>
              </a:rPr>
              <a:t>第四部分</a:t>
            </a:r>
            <a:endParaRPr kumimoji="1" lang="zh-CN" altLang="en-US" sz="3600" b="1" dirty="0">
              <a:solidFill>
                <a:schemeClr val="bg1"/>
              </a:solidFill>
              <a:cs typeface="+mn-ea"/>
              <a:sym typeface="+mn-lt"/>
            </a:endParaRPr>
          </a:p>
          <a:p>
            <a:pPr algn="l"/>
            <a:endParaRPr kumimoji="1" lang="zh-CN" altLang="en-US" sz="3600" b="1" dirty="0">
              <a:solidFill>
                <a:schemeClr val="bg1"/>
              </a:solidFill>
              <a:cs typeface="+mn-ea"/>
              <a:sym typeface="+mn-lt"/>
            </a:endParaRPr>
          </a:p>
          <a:p>
            <a:r>
              <a:rPr kumimoji="1" lang="en-US" altLang="zh-CN" sz="3600" b="1" dirty="0">
                <a:solidFill>
                  <a:schemeClr val="bg1"/>
                </a:solidFill>
                <a:cs typeface="+mn-ea"/>
                <a:sym typeface="+mn-lt"/>
              </a:rPr>
              <a:t>ABC</a:t>
            </a:r>
            <a:r>
              <a:rPr kumimoji="1" lang="zh-CN" altLang="en-US" sz="3600" b="1" dirty="0">
                <a:solidFill>
                  <a:schemeClr val="bg1"/>
                </a:solidFill>
                <a:cs typeface="+mn-ea"/>
                <a:sym typeface="+mn-lt"/>
              </a:rPr>
              <a:t>的优势</a:t>
            </a:r>
            <a:endParaRPr kumimoji="1" lang="zh-CN" altLang="en-US" sz="3600" b="1" dirty="0">
              <a:solidFill>
                <a:schemeClr val="bg1"/>
              </a:solidFill>
              <a:cs typeface="+mn-ea"/>
              <a:sym typeface="+mn-l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标题 1"/>
          <p:cNvSpPr txBox="1">
            <a:spLocks noGrp="1"/>
          </p:cNvSpPr>
          <p:nvPr>
            <p:ph type="title"/>
          </p:nvPr>
        </p:nvSpPr>
        <p:spPr>
          <a:xfrm>
            <a:off x="497416" y="344846"/>
            <a:ext cx="11263216" cy="424732"/>
          </a:xfrm>
          <a:prstGeom prst="rect">
            <a:avLst/>
          </a:prstGeom>
        </p:spPr>
        <p:txBody>
          <a:bodyPr/>
          <a:lstStyle>
            <a:lvl1pPr defTabSz="768350">
              <a:defRPr sz="2000" b="1">
                <a:latin typeface="微软雅黑"/>
                <a:ea typeface="微软雅黑"/>
                <a:cs typeface="微软雅黑"/>
                <a:sym typeface="微软雅黑"/>
              </a:defRPr>
            </a:lvl1pPr>
          </a:lstStyle>
          <a:p>
            <a:r>
              <a:rPr sz="2400" dirty="0">
                <a:latin typeface="+mn-ea"/>
                <a:ea typeface="+mn-ea"/>
                <a:cs typeface="Arial" panose="020B0604020202020204" pitchFamily="34" charset="0"/>
              </a:rPr>
              <a:t>ABC</a:t>
            </a:r>
            <a:r>
              <a:rPr lang="zh-CN" altLang="en-US" sz="2400" dirty="0">
                <a:latin typeface="+mn-ea"/>
                <a:ea typeface="+mn-ea"/>
                <a:cs typeface="+mj-cs"/>
              </a:rPr>
              <a:t>是</a:t>
            </a:r>
            <a:r>
              <a:rPr lang="zh-CN" altLang="en-US" sz="2400" b="1" dirty="0">
                <a:latin typeface="+mn-ea"/>
                <a:ea typeface="+mn-ea"/>
              </a:rPr>
              <a:t>中国首家撬动专业志愿者为公益事业提供咨询与研究服务的社会企业</a:t>
            </a:r>
            <a:endParaRPr sz="2400" dirty="0">
              <a:latin typeface="+mn-ea"/>
              <a:ea typeface="+mn-ea"/>
              <a:cs typeface="+mj-cs"/>
            </a:endParaRPr>
          </a:p>
        </p:txBody>
      </p:sp>
      <p:grpSp>
        <p:nvGrpSpPr>
          <p:cNvPr id="2" name="组合 1"/>
          <p:cNvGrpSpPr/>
          <p:nvPr/>
        </p:nvGrpSpPr>
        <p:grpSpPr>
          <a:xfrm>
            <a:off x="1272785" y="4089318"/>
            <a:ext cx="8824132" cy="2312006"/>
            <a:chOff x="1008567" y="4011711"/>
            <a:chExt cx="8824132" cy="2312006"/>
          </a:xfrm>
        </p:grpSpPr>
        <p:sp>
          <p:nvSpPr>
            <p:cNvPr id="144" name="矩形 15"/>
            <p:cNvSpPr txBox="1"/>
            <p:nvPr/>
          </p:nvSpPr>
          <p:spPr>
            <a:xfrm>
              <a:off x="2224380" y="4389636"/>
              <a:ext cx="2759726" cy="338550"/>
            </a:xfrm>
            <a:prstGeom prst="rect">
              <a:avLst/>
            </a:prstGeom>
            <a:ln w="12700">
              <a:miter lim="400000"/>
            </a:ln>
          </p:spPr>
          <p:txBody>
            <a:bodyPr wrap="none" lIns="45718" tIns="45718" rIns="45718" bIns="45718">
              <a:spAutoFit/>
            </a:bodyPr>
            <a:lstStyle>
              <a:lvl1pPr>
                <a:defRPr sz="1400" b="1">
                  <a:solidFill>
                    <a:srgbClr val="000000"/>
                  </a:solidFill>
                  <a:latin typeface="微软雅黑"/>
                  <a:ea typeface="微软雅黑"/>
                  <a:cs typeface="微软雅黑"/>
                  <a:sym typeface="微软雅黑"/>
                </a:defRPr>
              </a:lvl1pPr>
            </a:lstStyle>
            <a:p>
              <a:r>
                <a:rPr sz="1600" dirty="0" err="1">
                  <a:solidFill>
                    <a:schemeClr val="accent2">
                      <a:lumMod val="75000"/>
                    </a:schemeClr>
                  </a:solidFill>
                  <a:latin typeface="+mn-ea"/>
                  <a:ea typeface="+mn-ea"/>
                </a:rPr>
                <a:t>更美好的社会</a:t>
              </a:r>
              <a:r>
                <a:rPr lang="zh-CN" altLang="en-US" sz="1600" dirty="0">
                  <a:solidFill>
                    <a:schemeClr val="accent2">
                      <a:lumMod val="75000"/>
                    </a:schemeClr>
                  </a:solidFill>
                  <a:latin typeface="+mn-ea"/>
                  <a:ea typeface="+mn-ea"/>
                </a:rPr>
                <a:t>、</a:t>
              </a:r>
              <a:r>
                <a:rPr sz="1600" dirty="0" err="1">
                  <a:solidFill>
                    <a:schemeClr val="accent2">
                      <a:lumMod val="75000"/>
                    </a:schemeClr>
                  </a:solidFill>
                  <a:latin typeface="+mn-ea"/>
                  <a:ea typeface="+mn-ea"/>
                </a:rPr>
                <a:t>更美好的我们</a:t>
              </a:r>
              <a:endParaRPr sz="1600" dirty="0">
                <a:solidFill>
                  <a:schemeClr val="accent2">
                    <a:lumMod val="75000"/>
                  </a:schemeClr>
                </a:solidFill>
                <a:latin typeface="+mn-ea"/>
                <a:ea typeface="+mn-ea"/>
              </a:endParaRPr>
            </a:p>
          </p:txBody>
        </p:sp>
        <p:sp>
          <p:nvSpPr>
            <p:cNvPr id="145" name="矩形 16"/>
            <p:cNvSpPr txBox="1"/>
            <p:nvPr/>
          </p:nvSpPr>
          <p:spPr>
            <a:xfrm>
              <a:off x="2224380" y="5422569"/>
              <a:ext cx="3021650" cy="584771"/>
            </a:xfrm>
            <a:prstGeom prst="rect">
              <a:avLst/>
            </a:prstGeom>
            <a:ln w="12700">
              <a:miter lim="400000"/>
            </a:ln>
          </p:spPr>
          <p:txBody>
            <a:bodyPr lIns="45718" tIns="45718" rIns="45718" bIns="45718">
              <a:spAutoFit/>
            </a:bodyPr>
            <a:lstStyle>
              <a:lvl1pPr>
                <a:defRPr sz="1400" b="1">
                  <a:solidFill>
                    <a:srgbClr val="000000"/>
                  </a:solidFill>
                  <a:latin typeface="微软雅黑"/>
                  <a:ea typeface="微软雅黑"/>
                  <a:cs typeface="微软雅黑"/>
                  <a:sym typeface="微软雅黑"/>
                </a:defRPr>
              </a:lvl1pPr>
            </a:lstStyle>
            <a:p>
              <a:r>
                <a:rPr lang="zh-CN" altLang="en-US" sz="1600" dirty="0">
                  <a:solidFill>
                    <a:srgbClr val="2E3190"/>
                  </a:solidFill>
                  <a:latin typeface="+mn-ea"/>
                  <a:ea typeface="+mn-ea"/>
                </a:rPr>
                <a:t>引导社会资源、发展专业人才、赋能社会问题的解决</a:t>
              </a:r>
              <a:endParaRPr lang="zh-CN" altLang="en-US" sz="1600" dirty="0">
                <a:solidFill>
                  <a:srgbClr val="2E3190"/>
                </a:solidFill>
                <a:latin typeface="+mn-ea"/>
                <a:ea typeface="+mn-ea"/>
              </a:endParaRPr>
            </a:p>
          </p:txBody>
        </p:sp>
        <p:sp>
          <p:nvSpPr>
            <p:cNvPr id="152" name="圆形"/>
            <p:cNvSpPr/>
            <p:nvPr/>
          </p:nvSpPr>
          <p:spPr>
            <a:xfrm>
              <a:off x="5564185" y="4076511"/>
              <a:ext cx="1063630" cy="1063630"/>
            </a:xfrm>
            <a:prstGeom prst="ellipse">
              <a:avLst/>
            </a:prstGeom>
            <a:solidFill>
              <a:srgbClr val="FFFFFF"/>
            </a:solidFill>
            <a:ln w="19050" cap="flat">
              <a:solidFill>
                <a:srgbClr val="51A9D1"/>
              </a:solidFill>
              <a:prstDash val="solid"/>
              <a:miter lim="800000"/>
            </a:ln>
            <a:effectLst/>
          </p:spPr>
          <p:txBody>
            <a:bodyPr wrap="square" lIns="45718" tIns="45718" rIns="45718" bIns="45718" numCol="1" anchor="ctr">
              <a:noAutofit/>
            </a:bodyPr>
            <a:lstStyle/>
            <a:p>
              <a:pPr algn="ctr">
                <a:defRPr>
                  <a:latin typeface="Segoe UI Light" panose="020B0502040204020203"/>
                  <a:ea typeface="Segoe UI Light" panose="020B0502040204020203"/>
                  <a:cs typeface="Segoe UI Light" panose="020B0502040204020203"/>
                  <a:sym typeface="Segoe UI Light" panose="020B0502040204020203"/>
                </a:defRPr>
              </a:pPr>
              <a:r>
                <a:rPr lang="zh-CN" altLang="en-US" dirty="0">
                  <a:solidFill>
                    <a:schemeClr val="accent2"/>
                  </a:solidFill>
                  <a:latin typeface="+mn-ea"/>
                  <a:ea typeface="+mn-ea"/>
                </a:rPr>
                <a:t>价值观</a:t>
              </a:r>
              <a:endParaRPr dirty="0">
                <a:solidFill>
                  <a:schemeClr val="accent2"/>
                </a:solidFill>
                <a:latin typeface="+mn-ea"/>
                <a:ea typeface="+mn-ea"/>
              </a:endParaRPr>
            </a:p>
          </p:txBody>
        </p:sp>
        <p:sp>
          <p:nvSpPr>
            <p:cNvPr id="29" name="圆形"/>
            <p:cNvSpPr/>
            <p:nvPr/>
          </p:nvSpPr>
          <p:spPr>
            <a:xfrm>
              <a:off x="1008567" y="4011711"/>
              <a:ext cx="1063630" cy="1063630"/>
            </a:xfrm>
            <a:prstGeom prst="ellipse">
              <a:avLst/>
            </a:prstGeom>
            <a:solidFill>
              <a:srgbClr val="FFFFFF"/>
            </a:solidFill>
            <a:ln w="19050" cap="flat">
              <a:solidFill>
                <a:srgbClr val="51A9D1"/>
              </a:solidFill>
              <a:prstDash val="solid"/>
              <a:miter lim="800000"/>
            </a:ln>
            <a:effectLst/>
          </p:spPr>
          <p:txBody>
            <a:bodyPr wrap="square" lIns="45718" tIns="45718" rIns="45718" bIns="45718" numCol="1" anchor="ctr">
              <a:noAutofit/>
            </a:bodyPr>
            <a:lstStyle/>
            <a:p>
              <a:pPr algn="ctr">
                <a:defRPr>
                  <a:latin typeface="Segoe UI Light" panose="020B0502040204020203"/>
                  <a:ea typeface="Segoe UI Light" panose="020B0502040204020203"/>
                  <a:cs typeface="Segoe UI Light" panose="020B0502040204020203"/>
                  <a:sym typeface="Segoe UI Light" panose="020B0502040204020203"/>
                </a:defRPr>
              </a:pPr>
              <a:r>
                <a:rPr lang="zh-CN" altLang="en-US" dirty="0">
                  <a:solidFill>
                    <a:schemeClr val="accent2"/>
                  </a:solidFill>
                  <a:latin typeface="+mn-ea"/>
                  <a:ea typeface="+mn-ea"/>
                </a:rPr>
                <a:t>愿景</a:t>
              </a:r>
              <a:endParaRPr dirty="0">
                <a:solidFill>
                  <a:schemeClr val="accent2"/>
                </a:solidFill>
                <a:latin typeface="+mn-ea"/>
                <a:ea typeface="+mn-ea"/>
              </a:endParaRPr>
            </a:p>
          </p:txBody>
        </p:sp>
        <p:sp>
          <p:nvSpPr>
            <p:cNvPr id="32" name="圆形"/>
            <p:cNvSpPr/>
            <p:nvPr/>
          </p:nvSpPr>
          <p:spPr>
            <a:xfrm>
              <a:off x="1008567" y="5260087"/>
              <a:ext cx="1063630" cy="1063630"/>
            </a:xfrm>
            <a:prstGeom prst="ellipse">
              <a:avLst/>
            </a:prstGeom>
            <a:solidFill>
              <a:srgbClr val="FFFFFF"/>
            </a:solidFill>
            <a:ln w="19050" cap="flat">
              <a:solidFill>
                <a:srgbClr val="51A9D1"/>
              </a:solidFill>
              <a:prstDash val="solid"/>
              <a:miter lim="800000"/>
            </a:ln>
            <a:effectLst/>
          </p:spPr>
          <p:txBody>
            <a:bodyPr wrap="square" lIns="45718" tIns="45718" rIns="45718" bIns="45718" numCol="1" anchor="ctr">
              <a:noAutofit/>
            </a:bodyPr>
            <a:lstStyle/>
            <a:p>
              <a:pPr algn="ctr">
                <a:defRPr>
                  <a:latin typeface="Segoe UI Light" panose="020B0502040204020203"/>
                  <a:ea typeface="Segoe UI Light" panose="020B0502040204020203"/>
                  <a:cs typeface="Segoe UI Light" panose="020B0502040204020203"/>
                  <a:sym typeface="Segoe UI Light" panose="020B0502040204020203"/>
                </a:defRPr>
              </a:pPr>
              <a:r>
                <a:rPr lang="zh-CN" altLang="en-US" dirty="0">
                  <a:solidFill>
                    <a:schemeClr val="accent2"/>
                  </a:solidFill>
                  <a:latin typeface="+mn-ea"/>
                  <a:ea typeface="+mn-ea"/>
                </a:rPr>
                <a:t>使命</a:t>
              </a:r>
              <a:endParaRPr dirty="0">
                <a:solidFill>
                  <a:schemeClr val="accent2"/>
                </a:solidFill>
                <a:latin typeface="+mn-ea"/>
                <a:ea typeface="+mn-ea"/>
              </a:endParaRPr>
            </a:p>
          </p:txBody>
        </p:sp>
        <p:sp>
          <p:nvSpPr>
            <p:cNvPr id="34" name="矩形 15"/>
            <p:cNvSpPr txBox="1"/>
            <p:nvPr/>
          </p:nvSpPr>
          <p:spPr>
            <a:xfrm>
              <a:off x="6867789" y="4383736"/>
              <a:ext cx="2964910" cy="338550"/>
            </a:xfrm>
            <a:prstGeom prst="rect">
              <a:avLst/>
            </a:prstGeom>
            <a:ln w="12700">
              <a:miter lim="400000"/>
            </a:ln>
          </p:spPr>
          <p:txBody>
            <a:bodyPr wrap="none" lIns="45718" tIns="45718" rIns="45718" bIns="45718">
              <a:spAutoFit/>
            </a:bodyPr>
            <a:lstStyle>
              <a:lvl1pPr>
                <a:defRPr sz="1400" b="1">
                  <a:solidFill>
                    <a:srgbClr val="000000"/>
                  </a:solidFill>
                  <a:latin typeface="微软雅黑"/>
                  <a:ea typeface="微软雅黑"/>
                  <a:cs typeface="微软雅黑"/>
                  <a:sym typeface="微软雅黑"/>
                </a:defRPr>
              </a:lvl1pPr>
            </a:lstStyle>
            <a:p>
              <a:r>
                <a:rPr lang="zh-CN" altLang="en-US" sz="1600" dirty="0">
                  <a:solidFill>
                    <a:schemeClr val="accent2">
                      <a:lumMod val="75000"/>
                    </a:schemeClr>
                  </a:solidFill>
                  <a:latin typeface="+mn-ea"/>
                  <a:ea typeface="+mn-ea"/>
                </a:rPr>
                <a:t>创造改变、多元平等、专业服务</a:t>
              </a:r>
              <a:endParaRPr sz="1600" dirty="0">
                <a:solidFill>
                  <a:schemeClr val="accent2">
                    <a:lumMod val="75000"/>
                  </a:schemeClr>
                </a:solidFill>
                <a:latin typeface="+mn-ea"/>
                <a:ea typeface="+mn-ea"/>
              </a:endParaRPr>
            </a:p>
          </p:txBody>
        </p:sp>
        <p:sp>
          <p:nvSpPr>
            <p:cNvPr id="35" name="圆形"/>
            <p:cNvSpPr/>
            <p:nvPr/>
          </p:nvSpPr>
          <p:spPr>
            <a:xfrm>
              <a:off x="5564185" y="5247328"/>
              <a:ext cx="1063630" cy="1063630"/>
            </a:xfrm>
            <a:prstGeom prst="ellipse">
              <a:avLst/>
            </a:prstGeom>
            <a:solidFill>
              <a:srgbClr val="FFFFFF"/>
            </a:solidFill>
            <a:ln w="19050" cap="flat">
              <a:solidFill>
                <a:srgbClr val="51A9D1"/>
              </a:solidFill>
              <a:prstDash val="solid"/>
              <a:miter lim="800000"/>
            </a:ln>
            <a:effectLst/>
          </p:spPr>
          <p:txBody>
            <a:bodyPr wrap="square" lIns="45718" tIns="45718" rIns="45718" bIns="45718" numCol="1" anchor="ctr">
              <a:noAutofit/>
            </a:bodyPr>
            <a:lstStyle/>
            <a:p>
              <a:pPr algn="ctr">
                <a:defRPr>
                  <a:latin typeface="Segoe UI Light" panose="020B0502040204020203"/>
                  <a:ea typeface="Segoe UI Light" panose="020B0502040204020203"/>
                  <a:cs typeface="Segoe UI Light" panose="020B0502040204020203"/>
                  <a:sym typeface="Segoe UI Light" panose="020B0502040204020203"/>
                </a:defRPr>
              </a:pPr>
              <a:r>
                <a:rPr lang="zh-CN" altLang="en-US" dirty="0">
                  <a:solidFill>
                    <a:schemeClr val="accent2"/>
                  </a:solidFill>
                  <a:latin typeface="+mn-ea"/>
                  <a:ea typeface="+mn-ea"/>
                </a:rPr>
                <a:t>口号</a:t>
              </a:r>
              <a:endParaRPr dirty="0">
                <a:solidFill>
                  <a:schemeClr val="accent2"/>
                </a:solidFill>
                <a:latin typeface="+mn-ea"/>
                <a:ea typeface="+mn-ea"/>
              </a:endParaRPr>
            </a:p>
          </p:txBody>
        </p:sp>
        <p:sp>
          <p:nvSpPr>
            <p:cNvPr id="36" name="矩形 15"/>
            <p:cNvSpPr txBox="1"/>
            <p:nvPr/>
          </p:nvSpPr>
          <p:spPr>
            <a:xfrm>
              <a:off x="6867789" y="5554553"/>
              <a:ext cx="1938988" cy="338550"/>
            </a:xfrm>
            <a:prstGeom prst="rect">
              <a:avLst/>
            </a:prstGeom>
            <a:ln w="12700">
              <a:miter lim="400000"/>
            </a:ln>
          </p:spPr>
          <p:txBody>
            <a:bodyPr wrap="none" lIns="45718" tIns="45718" rIns="45718" bIns="45718">
              <a:spAutoFit/>
            </a:bodyPr>
            <a:lstStyle>
              <a:lvl1pPr>
                <a:defRPr sz="1400" b="1">
                  <a:solidFill>
                    <a:srgbClr val="000000"/>
                  </a:solidFill>
                  <a:latin typeface="微软雅黑"/>
                  <a:ea typeface="微软雅黑"/>
                  <a:cs typeface="微软雅黑"/>
                  <a:sym typeface="微软雅黑"/>
                </a:defRPr>
              </a:lvl1pPr>
            </a:lstStyle>
            <a:p>
              <a:r>
                <a:rPr lang="zh-CN" altLang="en-US" sz="1600" dirty="0">
                  <a:solidFill>
                    <a:schemeClr val="accent2">
                      <a:lumMod val="75000"/>
                    </a:schemeClr>
                  </a:solidFill>
                  <a:latin typeface="+mn-ea"/>
                  <a:ea typeface="+mn-ea"/>
                </a:rPr>
                <a:t>成为改变、成就美好</a:t>
              </a:r>
              <a:endParaRPr sz="1600" dirty="0">
                <a:solidFill>
                  <a:schemeClr val="accent2">
                    <a:lumMod val="75000"/>
                  </a:schemeClr>
                </a:solidFill>
                <a:latin typeface="+mn-ea"/>
                <a:ea typeface="+mn-ea"/>
              </a:endParaRPr>
            </a:p>
          </p:txBody>
        </p:sp>
      </p:grpSp>
      <p:grpSp>
        <p:nvGrpSpPr>
          <p:cNvPr id="3" name="组合 2"/>
          <p:cNvGrpSpPr/>
          <p:nvPr/>
        </p:nvGrpSpPr>
        <p:grpSpPr>
          <a:xfrm>
            <a:off x="119336" y="1376243"/>
            <a:ext cx="11233153" cy="2418035"/>
            <a:chOff x="749298" y="1325947"/>
            <a:chExt cx="11233153" cy="2418035"/>
          </a:xfrm>
        </p:grpSpPr>
        <p:pic>
          <p:nvPicPr>
            <p:cNvPr id="134" name="Picture 2" descr="Picture 2"/>
            <p:cNvPicPr>
              <a:picLocks noChangeAspect="1"/>
            </p:cNvPicPr>
            <p:nvPr/>
          </p:nvPicPr>
          <p:blipFill>
            <a:blip r:embed="rId1"/>
            <a:stretch>
              <a:fillRect/>
            </a:stretch>
          </p:blipFill>
          <p:spPr>
            <a:xfrm rot="5400000">
              <a:off x="5975700" y="-2991882"/>
              <a:ext cx="780349" cy="11233153"/>
            </a:xfrm>
            <a:prstGeom prst="rect">
              <a:avLst/>
            </a:prstGeom>
            <a:ln w="12700">
              <a:miter lim="400000"/>
              <a:headEnd/>
              <a:tailEnd/>
            </a:ln>
          </p:spPr>
        </p:pic>
        <p:sp>
          <p:nvSpPr>
            <p:cNvPr id="135" name="Rectangle 4"/>
            <p:cNvSpPr txBox="1"/>
            <p:nvPr/>
          </p:nvSpPr>
          <p:spPr>
            <a:xfrm>
              <a:off x="1207350" y="3037953"/>
              <a:ext cx="1078168" cy="600160"/>
            </a:xfrm>
            <a:prstGeom prst="rect">
              <a:avLst/>
            </a:prstGeom>
            <a:ln w="12700">
              <a:miter lim="400000"/>
            </a:ln>
          </p:spPr>
          <p:txBody>
            <a:bodyPr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2008</a:t>
              </a:r>
              <a:r>
                <a:rPr lang="en-US" sz="1100" dirty="0">
                  <a:latin typeface="+mn-ea"/>
                  <a:ea typeface="+mn-ea"/>
                </a:rPr>
                <a:t>.09</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sz="1100" dirty="0" err="1">
                  <a:latin typeface="+mn-ea"/>
                  <a:ea typeface="+mn-ea"/>
                </a:rPr>
                <a:t>AB</a:t>
              </a:r>
              <a:r>
                <a:rPr lang="en-US" sz="1100" dirty="0" err="1">
                  <a:latin typeface="+mn-ea"/>
                  <a:ea typeface="+mn-ea"/>
                </a:rPr>
                <a:t>C成立</a:t>
              </a:r>
              <a:r>
                <a:rPr lang="zh-CN" altLang="en-US" sz="1100" dirty="0">
                  <a:latin typeface="+mn-ea"/>
                  <a:ea typeface="+mn-ea"/>
                </a:rPr>
                <a:t>、进入</a:t>
              </a:r>
              <a:r>
                <a:rPr lang="en-US" sz="1100" dirty="0" err="1">
                  <a:latin typeface="+mn-ea"/>
                  <a:ea typeface="+mn-ea"/>
                </a:rPr>
                <a:t>筹备阶段</a:t>
              </a:r>
              <a:endParaRPr sz="1100" dirty="0">
                <a:latin typeface="+mn-ea"/>
                <a:ea typeface="+mn-ea"/>
              </a:endParaRPr>
            </a:p>
          </p:txBody>
        </p:sp>
        <p:sp>
          <p:nvSpPr>
            <p:cNvPr id="136" name="Rectangle 5"/>
            <p:cNvSpPr txBox="1"/>
            <p:nvPr/>
          </p:nvSpPr>
          <p:spPr>
            <a:xfrm>
              <a:off x="1914338" y="1389502"/>
              <a:ext cx="1332616" cy="600160"/>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2009</a:t>
              </a:r>
              <a:r>
                <a:rPr lang="en-US" sz="1100" dirty="0">
                  <a:latin typeface="+mn-ea"/>
                  <a:ea typeface="+mn-ea"/>
                </a:rPr>
                <a:t>.03</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lang="zh-CN" altLang="en-US" sz="1100" dirty="0">
                  <a:latin typeface="+mn-ea"/>
                  <a:ea typeface="+mn-ea"/>
                </a:rPr>
                <a:t>启动</a:t>
              </a:r>
              <a:r>
                <a:rPr sz="1100" dirty="0" err="1">
                  <a:latin typeface="+mn-ea"/>
                  <a:ea typeface="+mn-ea"/>
                </a:rPr>
                <a:t>第一项目“I</a:t>
              </a:r>
              <a:r>
                <a:rPr sz="1100" dirty="0">
                  <a:latin typeface="+mn-ea"/>
                  <a:ea typeface="+mn-ea"/>
                </a:rPr>
                <a:t> Do </a:t>
              </a:r>
              <a:r>
                <a:rPr sz="1100" dirty="0" err="1">
                  <a:latin typeface="+mn-ea"/>
                  <a:ea typeface="+mn-ea"/>
                </a:rPr>
                <a:t>儿童基金</a:t>
              </a:r>
              <a:endParaRPr sz="1100" dirty="0">
                <a:latin typeface="+mn-ea"/>
                <a:ea typeface="+mn-ea"/>
              </a:endParaRPr>
            </a:p>
          </p:txBody>
        </p:sp>
        <p:sp>
          <p:nvSpPr>
            <p:cNvPr id="137" name="Rectangle 7"/>
            <p:cNvSpPr txBox="1"/>
            <p:nvPr/>
          </p:nvSpPr>
          <p:spPr>
            <a:xfrm>
              <a:off x="3174190" y="2968035"/>
              <a:ext cx="1205643" cy="769437"/>
            </a:xfrm>
            <a:prstGeom prst="rect">
              <a:avLst/>
            </a:prstGeom>
            <a:ln w="12700">
              <a:miter lim="400000"/>
            </a:ln>
          </p:spPr>
          <p:txBody>
            <a:bodyPr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2011</a:t>
              </a:r>
              <a:r>
                <a:rPr lang="en-US" sz="1100" dirty="0">
                  <a:latin typeface="+mn-ea"/>
                  <a:ea typeface="+mn-ea"/>
                </a:rPr>
                <a:t>.9</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sz="1100" dirty="0" err="1">
                  <a:latin typeface="+mn-ea"/>
                  <a:ea typeface="+mn-ea"/>
                </a:rPr>
                <a:t>与埃森哲合作举办国内首个“公益咨询训练营</a:t>
              </a:r>
              <a:r>
                <a:rPr sz="1100" dirty="0">
                  <a:latin typeface="+mn-ea"/>
                  <a:ea typeface="+mn-ea"/>
                </a:rPr>
                <a:t>”</a:t>
              </a:r>
              <a:endParaRPr sz="1100" dirty="0">
                <a:latin typeface="+mn-ea"/>
                <a:ea typeface="+mn-ea"/>
              </a:endParaRPr>
            </a:p>
          </p:txBody>
        </p:sp>
        <p:sp>
          <p:nvSpPr>
            <p:cNvPr id="139" name="Rectangle 10"/>
            <p:cNvSpPr txBox="1"/>
            <p:nvPr/>
          </p:nvSpPr>
          <p:spPr>
            <a:xfrm>
              <a:off x="5788179" y="1333641"/>
              <a:ext cx="1477531" cy="938714"/>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6.09</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sz="1100" dirty="0">
                  <a:latin typeface="+mn-ea"/>
                  <a:ea typeface="+mn-ea"/>
                </a:rPr>
                <a:t>ABC</a:t>
              </a:r>
              <a:r>
                <a:rPr lang="zh-CN" altLang="en-US" sz="1100" dirty="0">
                  <a:latin typeface="+mn-ea"/>
                  <a:ea typeface="+mn-ea"/>
                </a:rPr>
                <a:t>相继获得壹基金、三一基金会、爱佑基金会、银杏基金会等资助</a:t>
              </a:r>
              <a:endParaRPr sz="1100" dirty="0">
                <a:latin typeface="+mn-ea"/>
                <a:ea typeface="+mn-ea"/>
              </a:endParaRPr>
            </a:p>
          </p:txBody>
        </p:sp>
        <p:sp>
          <p:nvSpPr>
            <p:cNvPr id="140" name="Rectangle 11"/>
            <p:cNvSpPr txBox="1"/>
            <p:nvPr/>
          </p:nvSpPr>
          <p:spPr>
            <a:xfrm>
              <a:off x="4990582" y="2968552"/>
              <a:ext cx="1340514" cy="769437"/>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5</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sz="1100" dirty="0">
                  <a:latin typeface="+mn-ea"/>
                  <a:ea typeface="+mn-ea"/>
                </a:rPr>
                <a:t>ABC</a:t>
              </a:r>
              <a:r>
                <a:rPr lang="zh-CN" altLang="en-US" sz="1100" dirty="0">
                  <a:latin typeface="+mn-ea"/>
                  <a:ea typeface="+mn-ea"/>
                </a:rPr>
                <a:t>与埃森哲、</a:t>
              </a:r>
              <a:r>
                <a:rPr lang="en-US" altLang="zh-CN" sz="1100" dirty="0">
                  <a:latin typeface="+mn-ea"/>
                  <a:ea typeface="+mn-ea"/>
                </a:rPr>
                <a:t>BCG</a:t>
              </a:r>
              <a:r>
                <a:rPr lang="zh-CN" altLang="en-US" sz="1100" dirty="0">
                  <a:latin typeface="+mn-ea"/>
                  <a:ea typeface="+mn-ea"/>
                </a:rPr>
                <a:t>联合推出公益咨询系列在线课程</a:t>
              </a:r>
              <a:endParaRPr sz="1100" dirty="0">
                <a:latin typeface="+mn-ea"/>
                <a:ea typeface="+mn-ea"/>
              </a:endParaRPr>
            </a:p>
          </p:txBody>
        </p:sp>
        <p:sp>
          <p:nvSpPr>
            <p:cNvPr id="141" name="Rectangle 10"/>
            <p:cNvSpPr txBox="1"/>
            <p:nvPr/>
          </p:nvSpPr>
          <p:spPr>
            <a:xfrm>
              <a:off x="6614079" y="2968552"/>
              <a:ext cx="1266408" cy="769437"/>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8.05</a:t>
              </a:r>
              <a:endParaRPr lang="en-US" altLang="zh-CN" sz="1100" dirty="0">
                <a:latin typeface="+mn-ea"/>
                <a:ea typeface="+mn-ea"/>
              </a:endParaRPr>
            </a:p>
            <a:p>
              <a:pPr>
                <a:defRPr sz="1200" b="1">
                  <a:solidFill>
                    <a:srgbClr val="000000"/>
                  </a:solidFill>
                  <a:latin typeface="微软雅黑"/>
                  <a:ea typeface="微软雅黑"/>
                  <a:cs typeface="微软雅黑"/>
                  <a:sym typeface="微软雅黑"/>
                </a:defRPr>
              </a:pPr>
              <a:r>
                <a:rPr lang="en-US" sz="1100" dirty="0" err="1">
                  <a:latin typeface="+mn-ea"/>
                  <a:ea typeface="+mn-ea"/>
                  <a:cs typeface="Segoe UI Light" panose="020B0502040204020203"/>
                  <a:sym typeface="Segoe UI Light" panose="020B0502040204020203"/>
                </a:rPr>
                <a:t>ABC案例入选哈佛大学肯尼迪学院案例库</a:t>
              </a:r>
              <a:endParaRPr sz="1100" dirty="0">
                <a:latin typeface="+mn-ea"/>
                <a:ea typeface="+mn-ea"/>
                <a:cs typeface="Segoe UI Light" panose="020B0502040204020203"/>
                <a:sym typeface="Segoe UI Light" panose="020B0502040204020203"/>
              </a:endParaRPr>
            </a:p>
          </p:txBody>
        </p:sp>
        <p:sp>
          <p:nvSpPr>
            <p:cNvPr id="156" name="Rectangle 10"/>
            <p:cNvSpPr txBox="1"/>
            <p:nvPr/>
          </p:nvSpPr>
          <p:spPr>
            <a:xfrm>
              <a:off x="10526113" y="2960857"/>
              <a:ext cx="1188088" cy="600160"/>
            </a:xfrm>
            <a:prstGeom prst="rect">
              <a:avLst/>
            </a:prstGeom>
            <a:ln w="12700">
              <a:miter lim="400000"/>
            </a:ln>
          </p:spPr>
          <p:txBody>
            <a:bodyPr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2019</a:t>
              </a:r>
              <a:endParaRPr sz="1100" dirty="0">
                <a:latin typeface="+mn-ea"/>
                <a:ea typeface="+mn-ea"/>
                <a:cs typeface="Segoe UI Light" panose="020B0502040204020203"/>
                <a:sym typeface="Segoe UI Light" panose="020B0502040204020203"/>
              </a:endParaRPr>
            </a:p>
            <a:p>
              <a:pPr>
                <a:defRPr sz="1200" b="1">
                  <a:solidFill>
                    <a:srgbClr val="000000"/>
                  </a:solidFill>
                  <a:latin typeface="微软雅黑"/>
                  <a:ea typeface="微软雅黑"/>
                  <a:cs typeface="微软雅黑"/>
                  <a:sym typeface="微软雅黑"/>
                </a:defRPr>
              </a:pPr>
              <a:r>
                <a:rPr sz="1100" dirty="0" err="1">
                  <a:latin typeface="+mn-ea"/>
                  <a:ea typeface="+mn-ea"/>
                </a:rPr>
                <a:t>ABC发布多项公益行业研究报告</a:t>
              </a:r>
              <a:endParaRPr sz="1100" dirty="0">
                <a:latin typeface="+mn-ea"/>
                <a:ea typeface="+mn-ea"/>
              </a:endParaRPr>
            </a:p>
          </p:txBody>
        </p:sp>
        <p:sp>
          <p:nvSpPr>
            <p:cNvPr id="37" name="Rectangle 5"/>
            <p:cNvSpPr txBox="1"/>
            <p:nvPr/>
          </p:nvSpPr>
          <p:spPr>
            <a:xfrm>
              <a:off x="3937469" y="1397197"/>
              <a:ext cx="1332616" cy="769437"/>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a:t>
              </a:r>
              <a:r>
                <a:rPr lang="en-US" altLang="zh-CN" sz="1100" dirty="0">
                  <a:latin typeface="+mn-ea"/>
                  <a:ea typeface="+mn-ea"/>
                </a:rPr>
                <a:t>13.08</a:t>
              </a:r>
              <a:endParaRPr lang="en-US" altLang="zh-CN" sz="1100" dirty="0">
                <a:latin typeface="+mn-ea"/>
                <a:ea typeface="+mn-ea"/>
              </a:endParaRPr>
            </a:p>
            <a:p>
              <a:pPr>
                <a:defRPr sz="1200" b="1">
                  <a:solidFill>
                    <a:srgbClr val="000000"/>
                  </a:solidFill>
                  <a:latin typeface="微软雅黑"/>
                  <a:ea typeface="微软雅黑"/>
                  <a:cs typeface="微软雅黑"/>
                  <a:sym typeface="微软雅黑"/>
                </a:defRPr>
              </a:pPr>
              <a:r>
                <a:rPr lang="en-US" sz="1100" dirty="0" err="1">
                  <a:latin typeface="+mn-ea"/>
                  <a:ea typeface="+mn-ea"/>
                  <a:cs typeface="Segoe UI Light" panose="020B0502040204020203"/>
                  <a:sym typeface="Segoe UI Light" panose="020B0502040204020203"/>
                </a:rPr>
                <a:t>ABC相继获得埃森哲</a:t>
              </a:r>
              <a:r>
                <a:rPr lang="zh-CN" altLang="en-US" sz="1100" dirty="0">
                  <a:latin typeface="+mn-ea"/>
                  <a:ea typeface="+mn-ea"/>
                  <a:cs typeface="Segoe UI Light" panose="020B0502040204020203"/>
                  <a:sym typeface="Segoe UI Light" panose="020B0502040204020203"/>
                </a:rPr>
                <a:t>、南都、敦和等</a:t>
              </a:r>
              <a:r>
                <a:rPr lang="en-US" sz="1100" dirty="0" err="1">
                  <a:latin typeface="+mn-ea"/>
                  <a:ea typeface="+mn-ea"/>
                  <a:cs typeface="Segoe UI Light" panose="020B0502040204020203"/>
                  <a:sym typeface="Segoe UI Light" panose="020B0502040204020203"/>
                </a:rPr>
                <a:t>种子资金资助</a:t>
              </a:r>
              <a:endParaRPr sz="1100" dirty="0">
                <a:latin typeface="+mn-ea"/>
                <a:ea typeface="+mn-ea"/>
                <a:cs typeface="Segoe UI Light" panose="020B0502040204020203"/>
                <a:sym typeface="Segoe UI Light" panose="020B0502040204020203"/>
              </a:endParaRPr>
            </a:p>
          </p:txBody>
        </p:sp>
        <p:sp>
          <p:nvSpPr>
            <p:cNvPr id="38" name="Rectangle 10"/>
            <p:cNvSpPr txBox="1"/>
            <p:nvPr/>
          </p:nvSpPr>
          <p:spPr>
            <a:xfrm>
              <a:off x="7691791" y="1325947"/>
              <a:ext cx="1188088" cy="769437"/>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8.10</a:t>
              </a:r>
              <a:endParaRPr sz="1100" dirty="0">
                <a:latin typeface="+mn-ea"/>
                <a:ea typeface="+mn-ea"/>
                <a:cs typeface="Segoe UI Light" panose="020B0502040204020203"/>
                <a:sym typeface="Segoe UI Light" panose="020B0502040204020203"/>
              </a:endParaRPr>
            </a:p>
            <a:p>
              <a:pPr>
                <a:defRPr sz="1200">
                  <a:solidFill>
                    <a:srgbClr val="000000"/>
                  </a:solidFill>
                  <a:latin typeface="微软雅黑"/>
                  <a:ea typeface="微软雅黑"/>
                  <a:cs typeface="微软雅黑"/>
                  <a:sym typeface="微软雅黑"/>
                </a:defRPr>
              </a:pPr>
              <a:r>
                <a:rPr sz="1100" dirty="0">
                  <a:latin typeface="+mn-ea"/>
                  <a:ea typeface="+mn-ea"/>
                </a:rPr>
                <a:t>ABC</a:t>
              </a:r>
              <a:r>
                <a:rPr lang="zh-CN" altLang="en-US" sz="1100" dirty="0">
                  <a:latin typeface="+mn-ea"/>
                  <a:ea typeface="+mn-ea"/>
                </a:rPr>
                <a:t>获得敦和基金会连续三年的资助</a:t>
              </a:r>
              <a:endParaRPr sz="1100" dirty="0">
                <a:latin typeface="+mn-ea"/>
                <a:ea typeface="+mn-ea"/>
              </a:endParaRPr>
            </a:p>
          </p:txBody>
        </p:sp>
        <p:sp>
          <p:nvSpPr>
            <p:cNvPr id="39" name="Rectangle 10"/>
            <p:cNvSpPr txBox="1"/>
            <p:nvPr/>
          </p:nvSpPr>
          <p:spPr>
            <a:xfrm>
              <a:off x="8829003" y="2974545"/>
              <a:ext cx="1188088" cy="769437"/>
            </a:xfrm>
            <a:prstGeom prst="rect">
              <a:avLst/>
            </a:prstGeom>
            <a:ln w="12700">
              <a:miter lim="400000"/>
            </a:ln>
          </p:spPr>
          <p:txBody>
            <a:bodyPr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8.10</a:t>
              </a:r>
              <a:endParaRPr sz="1100" dirty="0">
                <a:latin typeface="+mn-ea"/>
                <a:ea typeface="+mn-ea"/>
                <a:cs typeface="Segoe UI Light" panose="020B0502040204020203"/>
                <a:sym typeface="Segoe UI Light" panose="020B0502040204020203"/>
              </a:endParaRPr>
            </a:p>
            <a:p>
              <a:pPr>
                <a:defRPr sz="1200" b="1">
                  <a:solidFill>
                    <a:srgbClr val="000000"/>
                  </a:solidFill>
                  <a:latin typeface="微软雅黑"/>
                  <a:ea typeface="微软雅黑"/>
                  <a:cs typeface="微软雅黑"/>
                  <a:sym typeface="微软雅黑"/>
                </a:defRPr>
              </a:pPr>
              <a:r>
                <a:rPr sz="1100" dirty="0">
                  <a:latin typeface="+mn-ea"/>
                  <a:ea typeface="+mn-ea"/>
                </a:rPr>
                <a:t>ABC</a:t>
              </a:r>
              <a:r>
                <a:rPr lang="zh-CN" altLang="en-US" sz="1100" dirty="0">
                  <a:latin typeface="+mn-ea"/>
                  <a:ea typeface="+mn-ea"/>
                </a:rPr>
                <a:t>完成品牌焕新：成为改变，成就美好</a:t>
              </a:r>
              <a:endParaRPr sz="1100" dirty="0">
                <a:latin typeface="+mn-ea"/>
                <a:ea typeface="+mn-ea"/>
              </a:endParaRPr>
            </a:p>
          </p:txBody>
        </p:sp>
        <p:sp>
          <p:nvSpPr>
            <p:cNvPr id="40" name="Rectangle 10"/>
            <p:cNvSpPr txBox="1"/>
            <p:nvPr/>
          </p:nvSpPr>
          <p:spPr>
            <a:xfrm>
              <a:off x="9244424" y="1339274"/>
              <a:ext cx="1339988" cy="938714"/>
            </a:xfrm>
            <a:prstGeom prst="rect">
              <a:avLst/>
            </a:prstGeom>
            <a:ln w="12700">
              <a:miter lim="400000"/>
            </a:ln>
          </p:spPr>
          <p:txBody>
            <a:bodyPr wrap="square" lIns="45718" tIns="45718" rIns="45718" bIns="45718" anchor="ctr">
              <a:spAutoFit/>
            </a:bodyPr>
            <a:lstStyle/>
            <a:p>
              <a:pPr>
                <a:defRPr sz="1200" b="1">
                  <a:solidFill>
                    <a:srgbClr val="000000"/>
                  </a:solidFill>
                  <a:latin typeface="微软雅黑"/>
                  <a:ea typeface="微软雅黑"/>
                  <a:cs typeface="微软雅黑"/>
                  <a:sym typeface="微软雅黑"/>
                </a:defRPr>
              </a:pPr>
              <a:r>
                <a:rPr sz="1100" dirty="0">
                  <a:latin typeface="+mn-ea"/>
                  <a:ea typeface="+mn-ea"/>
                </a:rPr>
                <a:t>201</a:t>
              </a:r>
              <a:r>
                <a:rPr lang="en-US" altLang="zh-CN" sz="1100" dirty="0">
                  <a:latin typeface="+mn-ea"/>
                  <a:ea typeface="+mn-ea"/>
                </a:rPr>
                <a:t>8.10</a:t>
              </a:r>
              <a:endParaRPr sz="1100" dirty="0">
                <a:latin typeface="+mn-ea"/>
                <a:ea typeface="+mn-ea"/>
                <a:cs typeface="Segoe UI Light" panose="020B0502040204020203"/>
                <a:sym typeface="Segoe UI Light" panose="020B0502040204020203"/>
              </a:endParaRPr>
            </a:p>
            <a:p>
              <a:pPr>
                <a:defRPr sz="1200" b="1">
                  <a:solidFill>
                    <a:srgbClr val="000000"/>
                  </a:solidFill>
                  <a:latin typeface="微软雅黑"/>
                  <a:ea typeface="微软雅黑"/>
                  <a:cs typeface="微软雅黑"/>
                  <a:sym typeface="微软雅黑"/>
                </a:defRPr>
              </a:pPr>
              <a:r>
                <a:rPr sz="1100" dirty="0">
                  <a:latin typeface="+mn-ea"/>
                  <a:ea typeface="+mn-ea"/>
                </a:rPr>
                <a:t>ABC</a:t>
              </a:r>
              <a:r>
                <a:rPr lang="zh-CN" altLang="en-US" sz="1100" dirty="0">
                  <a:latin typeface="+mn-ea"/>
                  <a:ea typeface="+mn-ea"/>
                </a:rPr>
                <a:t>作为执行委员会调研报告撰写方、联合多家机构发布金桔奖</a:t>
              </a:r>
              <a:endParaRPr sz="1100" dirty="0">
                <a:latin typeface="+mn-ea"/>
                <a:ea typeface="+mn-ea"/>
              </a:endParaRPr>
            </a:p>
          </p:txBody>
        </p:sp>
      </p:grpSp>
      <p:cxnSp>
        <p:nvCxnSpPr>
          <p:cNvPr id="5" name="直线连接符 4"/>
          <p:cNvCxnSpPr/>
          <p:nvPr/>
        </p:nvCxnSpPr>
        <p:spPr>
          <a:xfrm>
            <a:off x="541406" y="3933056"/>
            <a:ext cx="10711152"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4852610" cy="1754326"/>
          </a:xfrm>
          <a:prstGeom prst="rect">
            <a:avLst/>
          </a:prstGeom>
          <a:noFill/>
        </p:spPr>
        <p:txBody>
          <a:bodyPr wrap="none" rtlCol="0">
            <a:spAutoFit/>
          </a:bodyPr>
          <a:lstStyle/>
          <a:p>
            <a:pPr algn="l"/>
            <a:r>
              <a:rPr kumimoji="1" lang="zh-CN" altLang="en-US" sz="3600" b="1" dirty="0">
                <a:solidFill>
                  <a:schemeClr val="bg1"/>
                </a:solidFill>
                <a:cs typeface="+mn-ea"/>
                <a:sym typeface="+mn-lt"/>
              </a:rPr>
              <a:t>第一部分</a:t>
            </a:r>
            <a:endParaRPr kumimoji="1" lang="zh-CN" altLang="en-US" sz="3600" b="1" dirty="0">
              <a:solidFill>
                <a:schemeClr val="bg1"/>
              </a:solidFill>
              <a:cs typeface="+mn-ea"/>
              <a:sym typeface="+mn-lt"/>
            </a:endParaRPr>
          </a:p>
          <a:p>
            <a:pPr algn="l"/>
            <a:endParaRPr kumimoji="1" lang="zh-CN" altLang="en-US" sz="3600" b="1" dirty="0">
              <a:solidFill>
                <a:schemeClr val="bg1"/>
              </a:solidFill>
              <a:cs typeface="+mn-ea"/>
              <a:sym typeface="+mn-lt"/>
            </a:endParaRPr>
          </a:p>
          <a:p>
            <a:pPr algn="l"/>
            <a:r>
              <a:rPr kumimoji="1" lang="en-US" altLang="zh-CN" sz="3600" b="1">
                <a:solidFill>
                  <a:schemeClr val="bg1"/>
                </a:solidFill>
                <a:cs typeface="+mn-ea"/>
                <a:sym typeface="+mn-lt"/>
              </a:rPr>
              <a:t>ABC</a:t>
            </a:r>
            <a:r>
              <a:rPr kumimoji="1" lang="zh-CN" altLang="en-US" sz="3600" b="1">
                <a:solidFill>
                  <a:schemeClr val="bg1"/>
                </a:solidFill>
                <a:cs typeface="+mn-ea"/>
                <a:sym typeface="+mn-lt"/>
              </a:rPr>
              <a:t>对</a:t>
            </a:r>
            <a:r>
              <a:rPr kumimoji="1" lang="zh-CN" altLang="en-US" sz="3600" b="1" dirty="0">
                <a:solidFill>
                  <a:schemeClr val="bg1"/>
                </a:solidFill>
                <a:cs typeface="+mn-ea"/>
                <a:sym typeface="+mn-lt"/>
              </a:rPr>
              <a:t>本次项目的理解</a:t>
            </a:r>
            <a:endParaRPr kumimoji="1" lang="zh-CN" altLang="en-US" sz="3600" b="1" dirty="0">
              <a:solidFill>
                <a:schemeClr val="bg1"/>
              </a:solidFill>
              <a:cs typeface="+mn-ea"/>
              <a:sym typeface="+mn-l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218" name="TextBox 8"/>
          <p:cNvSpPr txBox="1">
            <a:spLocks noChangeArrowheads="1"/>
          </p:cNvSpPr>
          <p:nvPr/>
        </p:nvSpPr>
        <p:spPr bwMode="auto">
          <a:xfrm>
            <a:off x="1711324" y="572323"/>
            <a:ext cx="16478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6600" b="1" dirty="0">
                <a:solidFill>
                  <a:srgbClr val="2E3190"/>
                </a:solidFill>
                <a:ea typeface="SimHei" panose="02010609060101010101" pitchFamily="49" charset="-122"/>
                <a:cs typeface="Arial" panose="020B0604020202020204" pitchFamily="34" charset="0"/>
              </a:rPr>
              <a:t>1.0</a:t>
            </a:r>
            <a:endParaRPr lang="zh-CN" altLang="en-US" sz="6600" b="1" dirty="0">
              <a:solidFill>
                <a:srgbClr val="2E3190"/>
              </a:solidFill>
              <a:ea typeface="SimHei" panose="02010609060101010101" pitchFamily="49" charset="-122"/>
              <a:cs typeface="Arial" panose="020B0604020202020204" pitchFamily="34" charset="0"/>
            </a:endParaRPr>
          </a:p>
        </p:txBody>
      </p:sp>
      <p:sp>
        <p:nvSpPr>
          <p:cNvPr id="9219" name="TextBox 9"/>
          <p:cNvSpPr txBox="1">
            <a:spLocks noChangeArrowheads="1"/>
          </p:cNvSpPr>
          <p:nvPr/>
        </p:nvSpPr>
        <p:spPr bwMode="auto">
          <a:xfrm>
            <a:off x="8968033" y="572322"/>
            <a:ext cx="16478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6600" b="1" dirty="0">
                <a:solidFill>
                  <a:srgbClr val="2E3190"/>
                </a:solidFill>
                <a:ea typeface="SimHei" panose="02010609060101010101" pitchFamily="49" charset="-122"/>
                <a:cs typeface="Arial" panose="020B0604020202020204" pitchFamily="34" charset="0"/>
              </a:rPr>
              <a:t>3.0</a:t>
            </a:r>
            <a:endParaRPr lang="zh-CN" altLang="en-US" sz="6600" b="1" dirty="0">
              <a:solidFill>
                <a:srgbClr val="2E3190"/>
              </a:solidFill>
              <a:ea typeface="SimHei" panose="02010609060101010101" pitchFamily="49" charset="-122"/>
              <a:cs typeface="Arial" panose="020B0604020202020204" pitchFamily="34" charset="0"/>
            </a:endParaRPr>
          </a:p>
        </p:txBody>
      </p:sp>
      <p:sp>
        <p:nvSpPr>
          <p:cNvPr id="9220" name="TextBox 10"/>
          <p:cNvSpPr txBox="1">
            <a:spLocks noChangeArrowheads="1"/>
          </p:cNvSpPr>
          <p:nvPr/>
        </p:nvSpPr>
        <p:spPr bwMode="auto">
          <a:xfrm>
            <a:off x="5316654" y="575774"/>
            <a:ext cx="16478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6600" b="1" dirty="0">
                <a:solidFill>
                  <a:srgbClr val="2E3190"/>
                </a:solidFill>
                <a:ea typeface="SimHei" panose="02010609060101010101" pitchFamily="49" charset="-122"/>
                <a:cs typeface="Arial" panose="020B0604020202020204" pitchFamily="34" charset="0"/>
              </a:rPr>
              <a:t>2.0</a:t>
            </a:r>
            <a:endParaRPr lang="zh-CN" altLang="en-US" sz="6600" b="1" dirty="0">
              <a:solidFill>
                <a:srgbClr val="2E3190"/>
              </a:solidFill>
              <a:ea typeface="SimHei" panose="02010609060101010101" pitchFamily="49" charset="-122"/>
              <a:cs typeface="Arial" panose="020B0604020202020204" pitchFamily="34" charset="0"/>
            </a:endParaRPr>
          </a:p>
        </p:txBody>
      </p:sp>
      <p:cxnSp>
        <p:nvCxnSpPr>
          <p:cNvPr id="9221" name="直接箭头连接符 23"/>
          <p:cNvCxnSpPr>
            <a:cxnSpLocks noChangeShapeType="1"/>
          </p:cNvCxnSpPr>
          <p:nvPr/>
        </p:nvCxnSpPr>
        <p:spPr bwMode="auto">
          <a:xfrm flipV="1">
            <a:off x="2164956" y="4890271"/>
            <a:ext cx="9475660" cy="27781"/>
          </a:xfrm>
          <a:prstGeom prst="straightConnector1">
            <a:avLst/>
          </a:prstGeom>
          <a:noFill/>
          <a:ln w="76200" algn="ctr">
            <a:solidFill>
              <a:srgbClr val="2E3190"/>
            </a:solidFill>
            <a:round/>
            <a:tailEnd type="arrow" w="med" len="med"/>
          </a:ln>
          <a:extLst>
            <a:ext uri="{909E8E84-426E-40DD-AFC4-6F175D3DCCD1}">
              <a14:hiddenFill xmlns:a14="http://schemas.microsoft.com/office/drawing/2010/main">
                <a:noFill/>
              </a14:hiddenFill>
            </a:ext>
          </a:extLst>
        </p:spPr>
      </p:cxnSp>
      <p:grpSp>
        <p:nvGrpSpPr>
          <p:cNvPr id="9222" name="组合 14"/>
          <p:cNvGrpSpPr/>
          <p:nvPr/>
        </p:nvGrpSpPr>
        <p:grpSpPr bwMode="auto">
          <a:xfrm>
            <a:off x="1795068" y="4371952"/>
            <a:ext cx="1103313" cy="1054100"/>
            <a:chOff x="839416" y="3104438"/>
            <a:chExt cx="828000" cy="792000"/>
          </a:xfrm>
        </p:grpSpPr>
        <p:sp>
          <p:nvSpPr>
            <p:cNvPr id="16" name="椭圆 15"/>
            <p:cNvSpPr/>
            <p:nvPr/>
          </p:nvSpPr>
          <p:spPr>
            <a:xfrm>
              <a:off x="839416" y="3104438"/>
              <a:ext cx="828000" cy="792000"/>
            </a:xfrm>
            <a:prstGeom prst="ellipse">
              <a:avLst/>
            </a:prstGeom>
            <a:solidFill>
              <a:srgbClr val="3036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sp>
          <p:nvSpPr>
            <p:cNvPr id="17" name="椭圆 16"/>
            <p:cNvSpPr/>
            <p:nvPr/>
          </p:nvSpPr>
          <p:spPr>
            <a:xfrm>
              <a:off x="1013355" y="3279776"/>
              <a:ext cx="480121" cy="478301"/>
            </a:xfrm>
            <a:prstGeom prst="ellips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grpSp>
      <p:grpSp>
        <p:nvGrpSpPr>
          <p:cNvPr id="18" name="组合 17"/>
          <p:cNvGrpSpPr/>
          <p:nvPr/>
        </p:nvGrpSpPr>
        <p:grpSpPr>
          <a:xfrm>
            <a:off x="5323847" y="4364926"/>
            <a:ext cx="1102068" cy="1054152"/>
            <a:chOff x="839416" y="3104438"/>
            <a:chExt cx="828000" cy="792000"/>
          </a:xfrm>
          <a:solidFill>
            <a:srgbClr val="30368D"/>
          </a:solidFill>
        </p:grpSpPr>
        <p:sp>
          <p:nvSpPr>
            <p:cNvPr id="19" name="椭圆 18"/>
            <p:cNvSpPr/>
            <p:nvPr/>
          </p:nvSpPr>
          <p:spPr>
            <a:xfrm>
              <a:off x="839416" y="3104438"/>
              <a:ext cx="828000" cy="79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sp>
          <p:nvSpPr>
            <p:cNvPr id="20" name="椭圆 19"/>
            <p:cNvSpPr/>
            <p:nvPr/>
          </p:nvSpPr>
          <p:spPr>
            <a:xfrm>
              <a:off x="1013908" y="3279452"/>
              <a:ext cx="479160" cy="4791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grpSp>
      <p:grpSp>
        <p:nvGrpSpPr>
          <p:cNvPr id="21" name="组合 20"/>
          <p:cNvGrpSpPr/>
          <p:nvPr/>
        </p:nvGrpSpPr>
        <p:grpSpPr>
          <a:xfrm>
            <a:off x="9188849" y="4363195"/>
            <a:ext cx="1102068" cy="1054152"/>
            <a:chOff x="839416" y="3104438"/>
            <a:chExt cx="828000" cy="792000"/>
          </a:xfrm>
          <a:solidFill>
            <a:srgbClr val="30368D"/>
          </a:solidFill>
        </p:grpSpPr>
        <p:sp>
          <p:nvSpPr>
            <p:cNvPr id="22" name="椭圆 21"/>
            <p:cNvSpPr/>
            <p:nvPr/>
          </p:nvSpPr>
          <p:spPr>
            <a:xfrm>
              <a:off x="839416" y="3104438"/>
              <a:ext cx="828000" cy="79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sp>
          <p:nvSpPr>
            <p:cNvPr id="23" name="椭圆 22"/>
            <p:cNvSpPr/>
            <p:nvPr/>
          </p:nvSpPr>
          <p:spPr>
            <a:xfrm>
              <a:off x="1013908" y="3279452"/>
              <a:ext cx="479160" cy="4791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SimHei" panose="02010609060101010101" pitchFamily="49" charset="-122"/>
                <a:ea typeface="SimHei" panose="02010609060101010101" pitchFamily="49" charset="-122"/>
              </a:endParaRPr>
            </a:p>
          </p:txBody>
        </p:sp>
      </p:grpSp>
      <p:sp>
        <p:nvSpPr>
          <p:cNvPr id="30" name="TextBox 29"/>
          <p:cNvSpPr txBox="1"/>
          <p:nvPr/>
        </p:nvSpPr>
        <p:spPr>
          <a:xfrm>
            <a:off x="994063" y="2529248"/>
            <a:ext cx="3097213" cy="584775"/>
          </a:xfrm>
          <a:prstGeom prst="rect">
            <a:avLst/>
          </a:prstGeom>
          <a:noFill/>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1600" b="1" dirty="0">
                <a:solidFill>
                  <a:srgbClr val="2E3190"/>
                </a:solidFill>
                <a:latin typeface="+mn-ea"/>
                <a:ea typeface="+mn-ea"/>
              </a:rPr>
              <a:t>让中国的公益组织有机会得到企业级的管理咨询服务</a:t>
            </a:r>
            <a:endParaRPr lang="zh-CN" altLang="en-US" sz="1600" b="1" dirty="0">
              <a:solidFill>
                <a:srgbClr val="2E3190"/>
              </a:solidFill>
              <a:latin typeface="+mn-ea"/>
              <a:ea typeface="+mn-ea"/>
            </a:endParaRPr>
          </a:p>
        </p:txBody>
      </p:sp>
      <p:sp>
        <p:nvSpPr>
          <p:cNvPr id="31" name="TextBox 30"/>
          <p:cNvSpPr txBox="1"/>
          <p:nvPr/>
        </p:nvSpPr>
        <p:spPr>
          <a:xfrm>
            <a:off x="4408006" y="2529248"/>
            <a:ext cx="3397250" cy="830997"/>
          </a:xfrm>
          <a:prstGeom prst="rect">
            <a:avLst/>
          </a:prstGeom>
          <a:noFill/>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1600" b="1" dirty="0">
                <a:solidFill>
                  <a:srgbClr val="2E3190"/>
                </a:solidFill>
                <a:latin typeface="+mn-ea"/>
                <a:ea typeface="+mn-ea"/>
              </a:rPr>
              <a:t>汇聚、引领、发展专业志愿者为公益事业提供咨询与研究服务，通过构建社会支持体系助推社会发展。</a:t>
            </a:r>
            <a:endParaRPr lang="zh-CN" altLang="en-US" sz="1600" b="1" dirty="0">
              <a:solidFill>
                <a:srgbClr val="2E3190"/>
              </a:solidFill>
              <a:latin typeface="+mn-ea"/>
              <a:ea typeface="+mn-ea"/>
            </a:endParaRPr>
          </a:p>
        </p:txBody>
      </p:sp>
      <p:pic>
        <p:nvPicPr>
          <p:cNvPr id="9228" name="Picture 12" descr="https://static.thenounproject.com/png/1544051-200.png"/>
          <p:cNvPicPr>
            <a:picLocks noChangeAspect="1" noChangeArrowheads="1"/>
          </p:cNvPicPr>
          <p:nvPr/>
        </p:nvPicPr>
        <p:blipFill>
          <a:blip r:embed="rId1" cstate="print">
            <a:lum bright="70000" contrast="-70000"/>
            <a:extLst>
              <a:ext uri="{28A0092B-C50C-407E-A947-70E740481C1C}">
                <a14:useLocalDpi xmlns:a14="http://schemas.microsoft.com/office/drawing/2010/main" val="0"/>
              </a:ext>
            </a:extLst>
          </a:blip>
          <a:srcRect/>
          <a:stretch>
            <a:fillRect/>
          </a:stretch>
        </p:blipFill>
        <p:spPr bwMode="auto">
          <a:xfrm>
            <a:off x="9368232" y="4476773"/>
            <a:ext cx="808037"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16" descr="https://static.thenounproject.com/png/157962-200.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5493943" y="4487840"/>
            <a:ext cx="808038"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18" descr="ecurity"/>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015731" y="4575152"/>
            <a:ext cx="661987"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0"/>
          <p:cNvSpPr txBox="1"/>
          <p:nvPr/>
        </p:nvSpPr>
        <p:spPr>
          <a:xfrm>
            <a:off x="7992943" y="2527331"/>
            <a:ext cx="3558613" cy="584775"/>
          </a:xfrm>
          <a:prstGeom prst="rect">
            <a:avLst/>
          </a:prstGeom>
          <a:noFill/>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1600" b="1" dirty="0">
                <a:solidFill>
                  <a:srgbClr val="2E3190"/>
                </a:solidFill>
                <a:latin typeface="+mn-ea"/>
                <a:ea typeface="+mn-ea"/>
              </a:rPr>
              <a:t>引导社会资源</a:t>
            </a:r>
            <a:endParaRPr lang="en-US" altLang="zh-CN" sz="1600" b="1" dirty="0">
              <a:solidFill>
                <a:srgbClr val="2E3190"/>
              </a:solidFill>
              <a:latin typeface="+mn-ea"/>
              <a:ea typeface="+mn-ea"/>
            </a:endParaRPr>
          </a:p>
          <a:p>
            <a:pPr algn="ctr"/>
            <a:r>
              <a:rPr lang="zh-CN" altLang="en-US" sz="1600" b="1" dirty="0">
                <a:solidFill>
                  <a:srgbClr val="2E3190"/>
                </a:solidFill>
                <a:latin typeface="+mn-ea"/>
                <a:ea typeface="+mn-ea"/>
              </a:rPr>
              <a:t>发展专业人才，赋能社会问题的解决</a:t>
            </a:r>
            <a:endParaRPr lang="zh-CN" altLang="en-US" sz="1600" b="1" dirty="0">
              <a:solidFill>
                <a:srgbClr val="2E3190"/>
              </a:solidFill>
              <a:latin typeface="+mn-ea"/>
              <a:ea typeface="+mn-ea"/>
            </a:endParaRPr>
          </a:p>
        </p:txBody>
      </p:sp>
      <p:sp>
        <p:nvSpPr>
          <p:cNvPr id="25" name="TextBox 6"/>
          <p:cNvSpPr txBox="1">
            <a:spLocks noChangeArrowheads="1"/>
          </p:cNvSpPr>
          <p:nvPr/>
        </p:nvSpPr>
        <p:spPr bwMode="auto">
          <a:xfrm>
            <a:off x="1701316" y="1534211"/>
            <a:ext cx="1713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dirty="0">
                <a:solidFill>
                  <a:srgbClr val="2E3190"/>
                </a:solidFill>
                <a:latin typeface="+mn-ea"/>
                <a:ea typeface="+mn-ea"/>
              </a:rPr>
              <a:t>2008-2015</a:t>
            </a:r>
            <a:endParaRPr lang="zh-CN" altLang="en-US" sz="2000" b="1" dirty="0">
              <a:solidFill>
                <a:srgbClr val="2E3190"/>
              </a:solidFill>
              <a:latin typeface="+mn-ea"/>
              <a:ea typeface="+mn-ea"/>
            </a:endParaRPr>
          </a:p>
        </p:txBody>
      </p:sp>
      <p:sp>
        <p:nvSpPr>
          <p:cNvPr id="26" name="TextBox 6"/>
          <p:cNvSpPr txBox="1">
            <a:spLocks noChangeArrowheads="1"/>
          </p:cNvSpPr>
          <p:nvPr/>
        </p:nvSpPr>
        <p:spPr bwMode="auto">
          <a:xfrm>
            <a:off x="5239147" y="1513841"/>
            <a:ext cx="1713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dirty="0">
                <a:solidFill>
                  <a:srgbClr val="2E3190"/>
                </a:solidFill>
                <a:latin typeface="+mn-ea"/>
                <a:ea typeface="+mn-ea"/>
              </a:rPr>
              <a:t>2016-2020</a:t>
            </a:r>
            <a:endParaRPr lang="zh-CN" altLang="en-US" sz="2000" b="1" dirty="0">
              <a:solidFill>
                <a:srgbClr val="2E3190"/>
              </a:solidFill>
              <a:latin typeface="+mn-ea"/>
              <a:ea typeface="+mn-ea"/>
            </a:endParaRPr>
          </a:p>
        </p:txBody>
      </p:sp>
      <p:sp>
        <p:nvSpPr>
          <p:cNvPr id="27" name="TextBox 6"/>
          <p:cNvSpPr txBox="1">
            <a:spLocks noChangeArrowheads="1"/>
          </p:cNvSpPr>
          <p:nvPr/>
        </p:nvSpPr>
        <p:spPr bwMode="auto">
          <a:xfrm>
            <a:off x="8879838" y="1515170"/>
            <a:ext cx="1713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dirty="0">
                <a:solidFill>
                  <a:srgbClr val="2E3190"/>
                </a:solidFill>
                <a:latin typeface="+mn-ea"/>
                <a:ea typeface="+mn-ea"/>
              </a:rPr>
              <a:t>2021-2025</a:t>
            </a:r>
            <a:endParaRPr lang="zh-CN" altLang="en-US" sz="2000" b="1" dirty="0">
              <a:solidFill>
                <a:srgbClr val="2E3190"/>
              </a:solidFill>
              <a:latin typeface="+mn-ea"/>
              <a:ea typeface="+mn-ea"/>
            </a:endParaRPr>
          </a:p>
        </p:txBody>
      </p:sp>
      <p:sp>
        <p:nvSpPr>
          <p:cNvPr id="28" name="TextBox 6"/>
          <p:cNvSpPr txBox="1">
            <a:spLocks noChangeArrowheads="1"/>
          </p:cNvSpPr>
          <p:nvPr/>
        </p:nvSpPr>
        <p:spPr bwMode="auto">
          <a:xfrm>
            <a:off x="1300561" y="3635925"/>
            <a:ext cx="2732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1400" dirty="0">
                <a:solidFill>
                  <a:schemeClr val="accent2">
                    <a:lumMod val="75000"/>
                  </a:schemeClr>
                </a:solidFill>
                <a:latin typeface="+mn-ea"/>
                <a:ea typeface="+mn-ea"/>
              </a:rPr>
              <a:t>探索、实践、构建模式、面向公益组织提供服务</a:t>
            </a:r>
            <a:endParaRPr lang="zh-CN" altLang="en-US" sz="1400" dirty="0">
              <a:solidFill>
                <a:schemeClr val="accent2">
                  <a:lumMod val="75000"/>
                </a:schemeClr>
              </a:solidFill>
              <a:latin typeface="+mn-ea"/>
              <a:ea typeface="+mn-ea"/>
            </a:endParaRPr>
          </a:p>
        </p:txBody>
      </p:sp>
      <p:sp>
        <p:nvSpPr>
          <p:cNvPr id="29" name="TextBox 6"/>
          <p:cNvSpPr txBox="1">
            <a:spLocks noChangeArrowheads="1"/>
          </p:cNvSpPr>
          <p:nvPr/>
        </p:nvSpPr>
        <p:spPr bwMode="auto">
          <a:xfrm>
            <a:off x="4882958" y="3641207"/>
            <a:ext cx="2732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1400" dirty="0">
                <a:solidFill>
                  <a:schemeClr val="accent2">
                    <a:lumMod val="75000"/>
                  </a:schemeClr>
                </a:solidFill>
                <a:latin typeface="+mn-ea"/>
                <a:ea typeface="+mn-ea"/>
              </a:rPr>
              <a:t>规模化、复制、产品多样化、组织运营与管理</a:t>
            </a:r>
            <a:endParaRPr lang="zh-CN" altLang="en-US" sz="1400" dirty="0">
              <a:solidFill>
                <a:schemeClr val="accent2">
                  <a:lumMod val="75000"/>
                </a:schemeClr>
              </a:solidFill>
              <a:latin typeface="+mn-ea"/>
              <a:ea typeface="+mn-ea"/>
            </a:endParaRPr>
          </a:p>
        </p:txBody>
      </p:sp>
      <p:sp>
        <p:nvSpPr>
          <p:cNvPr id="32" name="TextBox 6"/>
          <p:cNvSpPr txBox="1">
            <a:spLocks noChangeArrowheads="1"/>
          </p:cNvSpPr>
          <p:nvPr/>
        </p:nvSpPr>
        <p:spPr bwMode="auto">
          <a:xfrm>
            <a:off x="8514642" y="3644895"/>
            <a:ext cx="2732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1400" dirty="0">
                <a:solidFill>
                  <a:schemeClr val="accent2">
                    <a:lumMod val="75000"/>
                  </a:schemeClr>
                </a:solidFill>
                <a:latin typeface="+mn-ea"/>
                <a:ea typeface="+mn-ea"/>
              </a:rPr>
              <a:t>科学公益、社会问题、资源引导、纵深议题研究</a:t>
            </a:r>
            <a:endParaRPr lang="zh-CN" altLang="en-US" sz="1400" dirty="0">
              <a:solidFill>
                <a:schemeClr val="accent2">
                  <a:lumMod val="75000"/>
                </a:schemeClr>
              </a:solidFill>
              <a:latin typeface="+mn-ea"/>
              <a:ea typeface="+mn-ea"/>
            </a:endParaRPr>
          </a:p>
        </p:txBody>
      </p:sp>
      <p:sp>
        <p:nvSpPr>
          <p:cNvPr id="2" name="TextBox 29"/>
          <p:cNvSpPr txBox="1"/>
          <p:nvPr/>
        </p:nvSpPr>
        <p:spPr>
          <a:xfrm>
            <a:off x="1023234" y="5867517"/>
            <a:ext cx="10905414" cy="584775"/>
          </a:xfrm>
          <a:prstGeom prst="rect">
            <a:avLst/>
          </a:prstGeom>
          <a:noFill/>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1600" dirty="0">
                <a:solidFill>
                  <a:srgbClr val="2E3190"/>
                </a:solidFill>
                <a:latin typeface="+mn-ea"/>
                <a:ea typeface="+mn-ea"/>
              </a:rPr>
              <a:t>通过整合职场人士、高校师生和各领域专家的优势资源，</a:t>
            </a:r>
            <a:r>
              <a:rPr lang="en-US" altLang="zh-CN" sz="1600" dirty="0">
                <a:solidFill>
                  <a:srgbClr val="2E3190"/>
                </a:solidFill>
                <a:latin typeface="+mn-ea"/>
                <a:ea typeface="+mn-ea"/>
              </a:rPr>
              <a:t>ABC</a:t>
            </a:r>
            <a:r>
              <a:rPr lang="zh-CN" altLang="en-US" sz="1600" dirty="0">
                <a:solidFill>
                  <a:srgbClr val="2E3190"/>
                </a:solidFill>
                <a:latin typeface="+mn-ea"/>
                <a:ea typeface="+mn-ea"/>
              </a:rPr>
              <a:t>美好社会咨询社为各类公益组织与社会企业提供</a:t>
            </a:r>
            <a:endParaRPr lang="en-US" altLang="zh-CN" sz="1600" dirty="0">
              <a:solidFill>
                <a:srgbClr val="2E3190"/>
              </a:solidFill>
              <a:latin typeface="+mn-ea"/>
              <a:ea typeface="+mn-ea"/>
            </a:endParaRPr>
          </a:p>
          <a:p>
            <a:pPr algn="ctr" eaLnBrk="1" hangingPunct="1"/>
            <a:r>
              <a:rPr lang="zh-CN" altLang="en-US" sz="1600" b="1" dirty="0">
                <a:solidFill>
                  <a:srgbClr val="2E3190"/>
                </a:solidFill>
                <a:latin typeface="+mn-ea"/>
                <a:ea typeface="+mn-ea"/>
              </a:rPr>
              <a:t>全面的咨询、研究、影响力投资顾问与数字化服务</a:t>
            </a:r>
            <a:r>
              <a:rPr lang="zh-CN" altLang="en-US" sz="1600" dirty="0">
                <a:solidFill>
                  <a:srgbClr val="2E3190"/>
                </a:solidFill>
                <a:latin typeface="+mn-ea"/>
                <a:ea typeface="+mn-ea"/>
              </a:rPr>
              <a:t>，从而协助和促进公益价值链效率与产出的提升，将社会影响最大化</a:t>
            </a:r>
            <a:endParaRPr lang="zh-CN" altLang="en-US" sz="1600" dirty="0">
              <a:solidFill>
                <a:srgbClr val="2E319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4394" y="178647"/>
            <a:ext cx="10397419" cy="757130"/>
          </a:xfrm>
        </p:spPr>
        <p:txBody>
          <a:bodyPr>
            <a:normAutofit fontScale="90000"/>
          </a:bodyPr>
          <a:lstStyle/>
          <a:p>
            <a:r>
              <a:rPr lang="en-US" altLang="en-US" sz="2400" b="1" dirty="0">
                <a:latin typeface="+mn-lt"/>
                <a:ea typeface="+mn-ea"/>
                <a:cs typeface="+mn-ea"/>
                <a:sym typeface="+mn-lt"/>
              </a:rPr>
              <a:t>ABC</a:t>
            </a:r>
            <a:r>
              <a:rPr lang="zh-CN" altLang="en-US" sz="2400" b="1" dirty="0">
                <a:latin typeface="+mn-lt"/>
                <a:ea typeface="+mn-ea"/>
                <a:cs typeface="+mn-ea"/>
                <a:sym typeface="+mn-lt"/>
              </a:rPr>
              <a:t>向行业产出了多份具有较高专业性和前瞻性的研究报告，并且也被哈佛肯尼迪学院、人民大学、西南财经大学等高校</a:t>
            </a:r>
            <a:r>
              <a:rPr lang="en-US" altLang="en-US" sz="2400" b="1" dirty="0" err="1">
                <a:latin typeface="+mn-lt"/>
                <a:ea typeface="+mn-ea"/>
                <a:cs typeface="+mn-ea"/>
                <a:sym typeface="+mn-lt"/>
              </a:rPr>
              <a:t>邀请</a:t>
            </a:r>
            <a:r>
              <a:rPr lang="zh-CN" altLang="en-US" sz="2400" b="1" dirty="0">
                <a:latin typeface="+mn-lt"/>
                <a:ea typeface="+mn-ea"/>
                <a:cs typeface="+mn-ea"/>
                <a:sym typeface="+mn-lt"/>
              </a:rPr>
              <a:t>成为</a:t>
            </a:r>
            <a:r>
              <a:rPr lang="en-US" altLang="en-US" sz="2400" b="1" dirty="0" err="1">
                <a:latin typeface="+mn-lt"/>
                <a:ea typeface="+mn-ea"/>
                <a:cs typeface="+mn-ea"/>
                <a:sym typeface="+mn-lt"/>
              </a:rPr>
              <a:t>教学</a:t>
            </a:r>
            <a:r>
              <a:rPr lang="zh-CN" altLang="en-US" sz="2400" b="1" dirty="0">
                <a:latin typeface="+mn-lt"/>
                <a:ea typeface="+mn-ea"/>
                <a:cs typeface="+mn-ea"/>
                <a:sym typeface="+mn-lt"/>
              </a:rPr>
              <a:t>案例或开设教学课程</a:t>
            </a:r>
            <a:endParaRPr lang="zh-CN" altLang="en-US" sz="2400" b="1" dirty="0">
              <a:latin typeface="+mn-lt"/>
              <a:ea typeface="+mn-ea"/>
              <a:cs typeface="+mn-ea"/>
              <a:sym typeface="+mn-lt"/>
            </a:endParaRPr>
          </a:p>
        </p:txBody>
      </p:sp>
      <p:grpSp>
        <p:nvGrpSpPr>
          <p:cNvPr id="22" name="组 36"/>
          <p:cNvGrpSpPr/>
          <p:nvPr/>
        </p:nvGrpSpPr>
        <p:grpSpPr>
          <a:xfrm>
            <a:off x="8616280" y="1268760"/>
            <a:ext cx="2794161" cy="417358"/>
            <a:chOff x="6195645" y="1425496"/>
            <a:chExt cx="2794161" cy="417358"/>
          </a:xfrm>
        </p:grpSpPr>
        <p:sp>
          <p:nvSpPr>
            <p:cNvPr id="23" name="矩形 22"/>
            <p:cNvSpPr/>
            <p:nvPr/>
          </p:nvSpPr>
          <p:spPr>
            <a:xfrm>
              <a:off x="6265983" y="1425496"/>
              <a:ext cx="2723823"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cs typeface="+mn-ea"/>
                  <a:sym typeface="+mn-lt"/>
                </a:rPr>
                <a:t>入选高校案例及课程开设</a:t>
              </a:r>
              <a:endParaRPr kumimoji="0" lang="en-US" altLang="zh-CN" sz="1800" b="1" i="0" u="none" strike="noStrike" kern="0" cap="none" spc="0" normalizeH="0" baseline="0" noProof="0" dirty="0">
                <a:ln>
                  <a:noFill/>
                </a:ln>
                <a:effectLst/>
                <a:uLnTx/>
                <a:uFillTx/>
                <a:cs typeface="+mn-ea"/>
                <a:sym typeface="+mn-lt"/>
              </a:endParaRPr>
            </a:p>
          </p:txBody>
        </p:sp>
        <p:sp>
          <p:nvSpPr>
            <p:cNvPr id="24" name="矩形 23"/>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cs typeface="+mn-ea"/>
                <a:sym typeface="+mn-lt"/>
              </a:endParaRPr>
            </a:p>
          </p:txBody>
        </p:sp>
      </p:grpSp>
      <p:grpSp>
        <p:nvGrpSpPr>
          <p:cNvPr id="25" name="组合 24"/>
          <p:cNvGrpSpPr/>
          <p:nvPr/>
        </p:nvGrpSpPr>
        <p:grpSpPr>
          <a:xfrm>
            <a:off x="8616280" y="1845250"/>
            <a:ext cx="3111326" cy="4896119"/>
            <a:chOff x="8256240" y="1742402"/>
            <a:chExt cx="2725617" cy="4415022"/>
          </a:xfrm>
        </p:grpSpPr>
        <p:sp>
          <p:nvSpPr>
            <p:cNvPr id="26" name="任意形状 6"/>
            <p:cNvSpPr/>
            <p:nvPr/>
          </p:nvSpPr>
          <p:spPr>
            <a:xfrm flipH="1">
              <a:off x="8256240" y="1742402"/>
              <a:ext cx="2725617" cy="4415022"/>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31368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cs typeface="+mn-ea"/>
                <a:sym typeface="+mn-lt"/>
              </a:endParaRPr>
            </a:p>
          </p:txBody>
        </p:sp>
        <p:sp>
          <p:nvSpPr>
            <p:cNvPr id="27" name="文本框 26"/>
            <p:cNvSpPr txBox="1"/>
            <p:nvPr/>
          </p:nvSpPr>
          <p:spPr>
            <a:xfrm>
              <a:off x="8360214" y="3803152"/>
              <a:ext cx="2517668" cy="168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cs typeface="+mn-ea"/>
                  <a:sym typeface="+mn-lt"/>
                </a:rPr>
                <a:t>2017</a:t>
              </a:r>
              <a:r>
                <a:rPr lang="zh-CN" altLang="en-US" sz="1000" dirty="0">
                  <a:solidFill>
                    <a:srgbClr val="FFFFFF"/>
                  </a:solidFill>
                  <a:cs typeface="+mn-ea"/>
                  <a:sym typeface="+mn-lt"/>
                </a:rPr>
                <a:t>年，</a:t>
              </a:r>
              <a:r>
                <a:rPr lang="en-US" altLang="zh-CN" sz="1000" dirty="0">
                  <a:solidFill>
                    <a:srgbClr val="FFFFFF"/>
                  </a:solidFill>
                  <a:cs typeface="+mn-ea"/>
                  <a:sym typeface="+mn-lt"/>
                </a:rPr>
                <a:t>ABC</a:t>
              </a:r>
              <a:r>
                <a:rPr lang="zh-CN" altLang="en-US" sz="1000" dirty="0">
                  <a:solidFill>
                    <a:srgbClr val="FFFFFF"/>
                  </a:solidFill>
                  <a:cs typeface="+mn-ea"/>
                  <a:sym typeface="+mn-lt"/>
                </a:rPr>
                <a:t>作为案例入选</a:t>
              </a:r>
              <a:r>
                <a:rPr lang="en-US" altLang="zh-CN" sz="1000" dirty="0">
                  <a:solidFill>
                    <a:srgbClr val="FFFFFF"/>
                  </a:solidFill>
                  <a:cs typeface="+mn-ea"/>
                  <a:sym typeface="+mn-lt"/>
                </a:rPr>
                <a:t>《</a:t>
              </a:r>
              <a:r>
                <a:rPr lang="zh-CN" altLang="en-US" sz="1000" dirty="0">
                  <a:solidFill>
                    <a:srgbClr val="FFFFFF"/>
                  </a:solidFill>
                  <a:cs typeface="+mn-ea"/>
                  <a:sym typeface="+mn-lt"/>
                </a:rPr>
                <a:t>下一站、社企</a:t>
              </a:r>
              <a:r>
                <a:rPr lang="en-US" altLang="zh-CN" sz="1000" dirty="0">
                  <a:solidFill>
                    <a:srgbClr val="FFFFFF"/>
                  </a:solidFill>
                  <a:cs typeface="+mn-ea"/>
                  <a:sym typeface="+mn-lt"/>
                </a:rPr>
                <a:t>》</a:t>
              </a:r>
              <a:r>
                <a:rPr lang="zh-CN" altLang="en-US" sz="1000" dirty="0">
                  <a:solidFill>
                    <a:srgbClr val="FFFFFF"/>
                  </a:solidFill>
                  <a:cs typeface="+mn-ea"/>
                  <a:sym typeface="+mn-lt"/>
                </a:rPr>
                <a:t>出版，上海华东师大提供案例撰写；</a:t>
              </a:r>
              <a:endParaRPr lang="en-US" altLang="zh-CN" sz="1000" dirty="0">
                <a:solidFill>
                  <a:srgbClr val="FFFFFF"/>
                </a:solidFill>
                <a:cs typeface="+mn-ea"/>
                <a:sym typeface="+mn-lt"/>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cs typeface="+mn-ea"/>
                  <a:sym typeface="+mn-lt"/>
                </a:rPr>
                <a:t>2018</a:t>
              </a:r>
              <a:r>
                <a:rPr lang="zh-CN" altLang="en-US" sz="1000" dirty="0">
                  <a:solidFill>
                    <a:srgbClr val="FFFFFF"/>
                  </a:solidFill>
                  <a:cs typeface="+mn-ea"/>
                  <a:sym typeface="+mn-lt"/>
                </a:rPr>
                <a:t>年</a:t>
              </a:r>
              <a:r>
                <a:rPr lang="en-US" altLang="zh-CN" sz="1000" dirty="0">
                  <a:solidFill>
                    <a:srgbClr val="FFFFFF"/>
                  </a:solidFill>
                  <a:cs typeface="+mn-ea"/>
                  <a:sym typeface="+mn-lt"/>
                </a:rPr>
                <a:t>5</a:t>
              </a:r>
              <a:r>
                <a:rPr lang="zh-CN" altLang="en-US" sz="1000" dirty="0">
                  <a:solidFill>
                    <a:srgbClr val="FFFFFF"/>
                  </a:solidFill>
                  <a:cs typeface="+mn-ea"/>
                  <a:sym typeface="+mn-lt"/>
                </a:rPr>
                <a:t>月，</a:t>
              </a:r>
              <a:r>
                <a:rPr lang="en-US" altLang="zh-CN" sz="1000" dirty="0">
                  <a:solidFill>
                    <a:srgbClr val="FFFFFF"/>
                  </a:solidFill>
                  <a:cs typeface="+mn-ea"/>
                  <a:sym typeface="+mn-lt"/>
                </a:rPr>
                <a:t>ABC</a:t>
              </a:r>
              <a:r>
                <a:rPr lang="zh-CN" altLang="en-US" sz="1000" dirty="0">
                  <a:solidFill>
                    <a:srgbClr val="FFFFFF"/>
                  </a:solidFill>
                  <a:cs typeface="+mn-ea"/>
                  <a:sym typeface="+mn-lt"/>
                </a:rPr>
                <a:t>接受了哈佛肯尼迪学院的案例撰写邀请，入选哈佛大学教学案例库；</a:t>
              </a:r>
              <a:endParaRPr lang="en-US" altLang="zh-CN" sz="1000" dirty="0">
                <a:solidFill>
                  <a:srgbClr val="FFFFFF"/>
                </a:solidFill>
                <a:cs typeface="+mn-ea"/>
                <a:sym typeface="+mn-lt"/>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cs typeface="+mn-ea"/>
                  <a:sym typeface="+mn-lt"/>
                </a:rPr>
                <a:t>2020</a:t>
              </a:r>
              <a:r>
                <a:rPr lang="zh-CN" altLang="en-US" sz="1000" dirty="0">
                  <a:solidFill>
                    <a:srgbClr val="FFFFFF"/>
                  </a:solidFill>
                  <a:cs typeface="+mn-ea"/>
                  <a:sym typeface="+mn-lt"/>
                </a:rPr>
                <a:t>年</a:t>
              </a:r>
              <a:r>
                <a:rPr lang="en-US" altLang="zh-CN" sz="1000" dirty="0">
                  <a:solidFill>
                    <a:srgbClr val="FFFFFF"/>
                  </a:solidFill>
                  <a:cs typeface="+mn-ea"/>
                  <a:sym typeface="+mn-lt"/>
                </a:rPr>
                <a:t>11</a:t>
              </a:r>
              <a:r>
                <a:rPr lang="zh-CN" altLang="en-US" sz="1000" dirty="0">
                  <a:solidFill>
                    <a:srgbClr val="FFFFFF"/>
                  </a:solidFill>
                  <a:cs typeface="+mn-ea"/>
                  <a:sym typeface="+mn-lt"/>
                </a:rPr>
                <a:t>月，</a:t>
              </a:r>
              <a:r>
                <a:rPr lang="en-US" altLang="zh-CN" sz="1000" dirty="0">
                  <a:solidFill>
                    <a:srgbClr val="FFFFFF"/>
                  </a:solidFill>
                  <a:cs typeface="+mn-ea"/>
                  <a:sym typeface="+mn-lt"/>
                </a:rPr>
                <a:t>ABC</a:t>
              </a:r>
              <a:r>
                <a:rPr lang="zh-CN" altLang="en-US" sz="1000" dirty="0">
                  <a:solidFill>
                    <a:srgbClr val="FFFFFF"/>
                  </a:solidFill>
                  <a:cs typeface="+mn-ea"/>
                  <a:sym typeface="+mn-lt"/>
                </a:rPr>
                <a:t>作为案例入选中国人民大学教学案例库，并选录</a:t>
              </a:r>
              <a:r>
                <a:rPr lang="en-US" altLang="zh-CN" sz="1000" dirty="0">
                  <a:solidFill>
                    <a:srgbClr val="FFFFFF"/>
                  </a:solidFill>
                  <a:cs typeface="+mn-ea"/>
                  <a:sym typeface="+mn-lt"/>
                </a:rPr>
                <a:t>《</a:t>
              </a:r>
              <a:r>
                <a:rPr lang="zh-CN" altLang="en-US" sz="1000" dirty="0">
                  <a:solidFill>
                    <a:srgbClr val="FFFFFF"/>
                  </a:solidFill>
                  <a:cs typeface="+mn-ea"/>
                  <a:sym typeface="+mn-lt"/>
                </a:rPr>
                <a:t>社会企业家精神</a:t>
              </a:r>
              <a:r>
                <a:rPr lang="en-US" altLang="zh-CN" sz="1000" dirty="0">
                  <a:solidFill>
                    <a:srgbClr val="FFFFFF"/>
                  </a:solidFill>
                  <a:cs typeface="+mn-ea"/>
                  <a:sym typeface="+mn-lt"/>
                </a:rPr>
                <a:t>》</a:t>
              </a:r>
              <a:r>
                <a:rPr lang="zh-CN" altLang="en-US" sz="1000" dirty="0">
                  <a:solidFill>
                    <a:srgbClr val="FFFFFF"/>
                  </a:solidFill>
                  <a:cs typeface="+mn-ea"/>
                  <a:sym typeface="+mn-lt"/>
                </a:rPr>
                <a:t>第二籍；</a:t>
              </a:r>
              <a:endParaRPr lang="en-US" altLang="zh-CN" sz="1000" dirty="0">
                <a:solidFill>
                  <a:srgbClr val="FFFFFF"/>
                </a:solidFill>
                <a:cs typeface="+mn-ea"/>
                <a:sym typeface="+mn-lt"/>
              </a:endParaRPr>
            </a:p>
            <a:p>
              <a:pPr marL="171450" indent="-171450" fontAlgn="auto">
                <a:lnSpc>
                  <a:spcPct val="130000"/>
                </a:lnSpc>
                <a:spcBef>
                  <a:spcPts val="0"/>
                </a:spcBef>
                <a:spcAft>
                  <a:spcPts val="0"/>
                </a:spcAft>
                <a:buFont typeface="Wingdings" panose="05000000000000000000" pitchFamily="2" charset="2"/>
                <a:buChar char="Ø"/>
              </a:pPr>
              <a:r>
                <a:rPr lang="en-US" altLang="zh-CN" sz="1000" dirty="0">
                  <a:solidFill>
                    <a:srgbClr val="FFFFFF"/>
                  </a:solidFill>
                  <a:cs typeface="+mn-ea"/>
                  <a:sym typeface="+mn-lt"/>
                </a:rPr>
                <a:t>2021</a:t>
              </a:r>
              <a:r>
                <a:rPr lang="zh-CN" altLang="en-US" sz="1000" dirty="0">
                  <a:solidFill>
                    <a:srgbClr val="FFFFFF"/>
                  </a:solidFill>
                  <a:cs typeface="+mn-ea"/>
                  <a:sym typeface="+mn-lt"/>
                </a:rPr>
                <a:t>年</a:t>
              </a:r>
              <a:r>
                <a:rPr lang="en-US" altLang="zh-CN" sz="1000" dirty="0">
                  <a:solidFill>
                    <a:srgbClr val="FFFFFF"/>
                  </a:solidFill>
                  <a:cs typeface="+mn-ea"/>
                  <a:sym typeface="+mn-lt"/>
                </a:rPr>
                <a:t>4</a:t>
              </a:r>
              <a:r>
                <a:rPr lang="zh-CN" altLang="en-US" sz="1000" dirty="0">
                  <a:solidFill>
                    <a:srgbClr val="FFFFFF"/>
                  </a:solidFill>
                  <a:cs typeface="+mn-ea"/>
                  <a:sym typeface="+mn-lt"/>
                </a:rPr>
                <a:t>月，</a:t>
              </a:r>
              <a:r>
                <a:rPr lang="en-US" altLang="zh-CN" sz="1000" dirty="0">
                  <a:solidFill>
                    <a:srgbClr val="FFFFFF"/>
                  </a:solidFill>
                  <a:cs typeface="+mn-ea"/>
                  <a:sym typeface="+mn-lt"/>
                </a:rPr>
                <a:t>ABC</a:t>
              </a:r>
              <a:r>
                <a:rPr lang="zh-CN" altLang="en-US" sz="1000" dirty="0">
                  <a:solidFill>
                    <a:srgbClr val="FFFFFF"/>
                  </a:solidFill>
                  <a:cs typeface="+mn-ea"/>
                  <a:sym typeface="+mn-lt"/>
                </a:rPr>
                <a:t>走进高校，与西南财经大学开设</a:t>
              </a:r>
              <a:r>
                <a:rPr lang="en-US" altLang="zh-CN" sz="1000" dirty="0">
                  <a:solidFill>
                    <a:srgbClr val="FFFFFF"/>
                  </a:solidFill>
                  <a:cs typeface="+mn-ea"/>
                  <a:sym typeface="+mn-lt"/>
                </a:rPr>
                <a:t>《</a:t>
              </a:r>
              <a:r>
                <a:rPr lang="zh-CN" altLang="en-US" sz="1000" dirty="0">
                  <a:solidFill>
                    <a:srgbClr val="FFFFFF"/>
                  </a:solidFill>
                  <a:cs typeface="+mn-ea"/>
                  <a:sym typeface="+mn-lt"/>
                </a:rPr>
                <a:t>管理咨询与公益创新实践</a:t>
              </a:r>
              <a:r>
                <a:rPr lang="en-US" altLang="zh-CN" sz="1000" dirty="0">
                  <a:solidFill>
                    <a:srgbClr val="FFFFFF"/>
                  </a:solidFill>
                  <a:cs typeface="+mn-ea"/>
                  <a:sym typeface="+mn-lt"/>
                </a:rPr>
                <a:t>》</a:t>
              </a:r>
              <a:r>
                <a:rPr lang="zh-CN" altLang="en-US" sz="1000" dirty="0">
                  <a:solidFill>
                    <a:srgbClr val="FFFFFF"/>
                  </a:solidFill>
                  <a:cs typeface="+mn-ea"/>
                  <a:sym typeface="+mn-lt"/>
                </a:rPr>
                <a:t>选修课。</a:t>
              </a:r>
              <a:endParaRPr lang="en-US" altLang="zh-CN" sz="1000" dirty="0">
                <a:solidFill>
                  <a:srgbClr val="FFFFFF"/>
                </a:solidFill>
                <a:cs typeface="+mn-ea"/>
                <a:sym typeface="+mn-lt"/>
              </a:endParaRPr>
            </a:p>
          </p:txBody>
        </p:sp>
        <p:sp>
          <p:nvSpPr>
            <p:cNvPr id="28" name="矩形 27"/>
            <p:cNvSpPr/>
            <p:nvPr/>
          </p:nvSpPr>
          <p:spPr>
            <a:xfrm>
              <a:off x="8360214" y="3406033"/>
              <a:ext cx="1240260" cy="343738"/>
            </a:xfrm>
            <a:prstGeom prst="rect">
              <a:avLst/>
            </a:prstGeom>
          </p:spPr>
          <p:txBody>
            <a:bodyPr wrap="none">
              <a:spAutoFit/>
            </a:bodyPr>
            <a:lstStyle/>
            <a:p>
              <a:pPr fontAlgn="auto">
                <a:lnSpc>
                  <a:spcPct val="130000"/>
                </a:lnSpc>
                <a:spcBef>
                  <a:spcPts val="0"/>
                </a:spcBef>
                <a:spcAft>
                  <a:spcPts val="0"/>
                </a:spcAft>
              </a:pPr>
              <a:r>
                <a:rPr lang="zh-CN" altLang="en-US" sz="1600" b="1" dirty="0">
                  <a:solidFill>
                    <a:srgbClr val="FFFFFF"/>
                  </a:solidFill>
                  <a:cs typeface="+mn-ea"/>
                  <a:sym typeface="+mn-lt"/>
                </a:rPr>
                <a:t>高等教育参与</a:t>
              </a:r>
              <a:endParaRPr lang="zh-CN" altLang="en-US" sz="1600" b="1" dirty="0">
                <a:solidFill>
                  <a:srgbClr val="FFFFFF"/>
                </a:solidFill>
                <a:cs typeface="+mn-ea"/>
                <a:sym typeface="+mn-lt"/>
              </a:endParaRPr>
            </a:p>
          </p:txBody>
        </p:sp>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l="9758" t="21875" r="33992" b="21875"/>
            <a:stretch>
              <a:fillRect/>
            </a:stretch>
          </p:blipFill>
          <p:spPr>
            <a:xfrm>
              <a:off x="8465087" y="1971798"/>
              <a:ext cx="2301781" cy="12947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510" y="1954830"/>
              <a:ext cx="2290358" cy="1311720"/>
            </a:xfrm>
            <a:prstGeom prst="rect">
              <a:avLst/>
            </a:prstGeom>
          </p:spPr>
        </p:pic>
      </p:gr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038" y="4827643"/>
            <a:ext cx="2169106" cy="1741898"/>
          </a:xfrm>
          <a:prstGeom prst="rect">
            <a:avLst/>
          </a:prstGeom>
          <a:ln>
            <a:noFill/>
          </a:ln>
          <a:effectLst/>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754" y="4824304"/>
            <a:ext cx="2164583" cy="1741898"/>
          </a:xfrm>
          <a:prstGeom prst="rect">
            <a:avLst/>
          </a:prstGeom>
          <a:ln>
            <a:noFill/>
          </a:ln>
          <a:effectLst/>
        </p:spPr>
      </p:pic>
      <p:grpSp>
        <p:nvGrpSpPr>
          <p:cNvPr id="41" name="组 36"/>
          <p:cNvGrpSpPr/>
          <p:nvPr/>
        </p:nvGrpSpPr>
        <p:grpSpPr>
          <a:xfrm>
            <a:off x="702499" y="1815201"/>
            <a:ext cx="2643478" cy="417358"/>
            <a:chOff x="6195645" y="1425496"/>
            <a:chExt cx="2643478" cy="417358"/>
          </a:xfrm>
        </p:grpSpPr>
        <p:sp>
          <p:nvSpPr>
            <p:cNvPr id="42" name="矩形 41"/>
            <p:cNvSpPr/>
            <p:nvPr/>
          </p:nvSpPr>
          <p:spPr>
            <a:xfrm>
              <a:off x="6265983" y="1425496"/>
              <a:ext cx="2573140"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en-US" altLang="zh-CN" b="1" kern="0" dirty="0">
                  <a:cs typeface="+mn-ea"/>
                  <a:sym typeface="+mn-lt"/>
                </a:rPr>
                <a:t>BESCO</a:t>
              </a:r>
              <a:r>
                <a:rPr lang="zh-CN" altLang="en-US" b="1" kern="0" dirty="0">
                  <a:cs typeface="+mn-ea"/>
                  <a:sym typeface="+mn-lt"/>
                </a:rPr>
                <a:t>美好公益排行榜</a:t>
              </a:r>
              <a:endParaRPr kumimoji="0" lang="en-US" altLang="zh-CN" sz="1800" b="1" i="0" u="none" strike="noStrike" kern="0" cap="none" spc="0" normalizeH="0" baseline="0" noProof="0" dirty="0">
                <a:ln>
                  <a:noFill/>
                </a:ln>
                <a:effectLst/>
                <a:uLnTx/>
                <a:uFillTx/>
                <a:cs typeface="+mn-ea"/>
                <a:sym typeface="+mn-lt"/>
              </a:endParaRPr>
            </a:p>
          </p:txBody>
        </p:sp>
        <p:sp>
          <p:nvSpPr>
            <p:cNvPr id="43" name="矩形 42"/>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cs typeface="+mn-ea"/>
                <a:sym typeface="+mn-lt"/>
              </a:endParaRPr>
            </a:p>
          </p:txBody>
        </p:sp>
      </p:grpSp>
      <p:grpSp>
        <p:nvGrpSpPr>
          <p:cNvPr id="44" name="组 36"/>
          <p:cNvGrpSpPr/>
          <p:nvPr/>
        </p:nvGrpSpPr>
        <p:grpSpPr>
          <a:xfrm>
            <a:off x="681214" y="4192754"/>
            <a:ext cx="4640820" cy="417358"/>
            <a:chOff x="6195645" y="1425496"/>
            <a:chExt cx="4640820" cy="417358"/>
          </a:xfrm>
        </p:grpSpPr>
        <p:sp>
          <p:nvSpPr>
            <p:cNvPr id="45" name="矩形 44"/>
            <p:cNvSpPr/>
            <p:nvPr/>
          </p:nvSpPr>
          <p:spPr>
            <a:xfrm>
              <a:off x="6265983" y="1425496"/>
              <a:ext cx="4570482"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cs typeface="+mn-ea"/>
                  <a:sym typeface="+mn-lt"/>
                </a:rPr>
                <a:t>公益行业</a:t>
              </a:r>
              <a:r>
                <a:rPr lang="zh-CN" altLang="en-US" b="1" kern="0" noProof="0" dirty="0">
                  <a:cs typeface="+mn-ea"/>
                  <a:sym typeface="+mn-lt"/>
                </a:rPr>
                <a:t>人力资源薪酬与人才发展研究报告</a:t>
              </a:r>
              <a:endParaRPr kumimoji="0" lang="en-US" altLang="zh-CN" sz="1800" b="1" i="0" u="none" strike="noStrike" kern="0" cap="none" spc="0" normalizeH="0" baseline="0" noProof="0" dirty="0">
                <a:ln>
                  <a:noFill/>
                </a:ln>
                <a:effectLst/>
                <a:uLnTx/>
                <a:uFillTx/>
                <a:cs typeface="+mn-ea"/>
                <a:sym typeface="+mn-lt"/>
              </a:endParaRPr>
            </a:p>
          </p:txBody>
        </p:sp>
        <p:sp>
          <p:nvSpPr>
            <p:cNvPr id="46" name="矩形 45"/>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cs typeface="+mn-ea"/>
                <a:sym typeface="+mn-lt"/>
              </a:endParaRPr>
            </a:p>
          </p:txBody>
        </p:sp>
      </p:grpSp>
      <p:pic>
        <p:nvPicPr>
          <p:cNvPr id="6" name="图片 5"/>
          <p:cNvPicPr>
            <a:picLocks noChangeAspect="1"/>
          </p:cNvPicPr>
          <p:nvPr/>
        </p:nvPicPr>
        <p:blipFill>
          <a:blip r:embed="rId5"/>
          <a:stretch>
            <a:fillRect/>
          </a:stretch>
        </p:blipFill>
        <p:spPr>
          <a:xfrm>
            <a:off x="5502275" y="1845310"/>
            <a:ext cx="2809321" cy="4896059"/>
          </a:xfrm>
          <a:prstGeom prst="rect">
            <a:avLst/>
          </a:prstGeom>
        </p:spPr>
      </p:pic>
      <p:grpSp>
        <p:nvGrpSpPr>
          <p:cNvPr id="10" name="组 36"/>
          <p:cNvGrpSpPr/>
          <p:nvPr/>
        </p:nvGrpSpPr>
        <p:grpSpPr>
          <a:xfrm>
            <a:off x="5593680" y="1289080"/>
            <a:ext cx="2332496" cy="417358"/>
            <a:chOff x="6195645" y="1425496"/>
            <a:chExt cx="2332496" cy="417358"/>
          </a:xfrm>
        </p:grpSpPr>
        <p:sp>
          <p:nvSpPr>
            <p:cNvPr id="11" name="矩形 10"/>
            <p:cNvSpPr/>
            <p:nvPr/>
          </p:nvSpPr>
          <p:spPr>
            <a:xfrm>
              <a:off x="6265983" y="1425496"/>
              <a:ext cx="2262158" cy="417358"/>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b="1" kern="0" dirty="0">
                  <a:cs typeface="+mn-ea"/>
                  <a:sym typeface="+mn-lt"/>
                </a:rPr>
                <a:t>入选《财富》中国榜</a:t>
              </a:r>
              <a:endParaRPr kumimoji="0" lang="en-US" altLang="zh-CN" sz="1800" b="1" i="0" u="none" strike="noStrike" kern="0" cap="none" spc="0" normalizeH="0" baseline="0" noProof="0" dirty="0">
                <a:ln>
                  <a:noFill/>
                </a:ln>
                <a:effectLst/>
                <a:uLnTx/>
                <a:uFillTx/>
                <a:cs typeface="+mn-ea"/>
                <a:sym typeface="+mn-lt"/>
              </a:endParaRPr>
            </a:p>
          </p:txBody>
        </p:sp>
        <p:sp>
          <p:nvSpPr>
            <p:cNvPr id="12" name="矩形 11"/>
            <p:cNvSpPr/>
            <p:nvPr/>
          </p:nvSpPr>
          <p:spPr>
            <a:xfrm>
              <a:off x="6195645" y="1536840"/>
              <a:ext cx="45719" cy="2344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effectLst/>
                <a:uLnTx/>
                <a:uFillTx/>
                <a:cs typeface="+mn-ea"/>
                <a:sym typeface="+mn-lt"/>
              </a:endParaRPr>
            </a:p>
          </p:txBody>
        </p:sp>
      </p:grpSp>
      <p:pic>
        <p:nvPicPr>
          <p:cNvPr id="1026" name="Picture 2" descr="图片"/>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8010" y="1672167"/>
            <a:ext cx="1428327" cy="536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片"/>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946" y="2399047"/>
            <a:ext cx="2131664" cy="142110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图片"/>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0754" y="2377100"/>
            <a:ext cx="2164583" cy="14430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TextBox 6"/>
          <p:cNvSpPr txBox="1">
            <a:spLocks noChangeArrowheads="1"/>
          </p:cNvSpPr>
          <p:nvPr/>
        </p:nvSpPr>
        <p:spPr bwMode="auto">
          <a:xfrm>
            <a:off x="609984" y="1315799"/>
            <a:ext cx="273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dirty="0">
                <a:solidFill>
                  <a:srgbClr val="2E3190"/>
                </a:solidFill>
                <a:latin typeface="+mn-lt"/>
                <a:ea typeface="+mn-ea"/>
                <a:cs typeface="+mn-ea"/>
                <a:sym typeface="+mn-lt"/>
              </a:rPr>
              <a:t>行业品牌项目</a:t>
            </a:r>
            <a:endParaRPr lang="zh-CN" altLang="en-US" sz="2000" b="1" dirty="0">
              <a:solidFill>
                <a:srgbClr val="2E3190"/>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263212" cy="757130"/>
          </a:xfrm>
        </p:spPr>
        <p:txBody>
          <a:bodyPr/>
          <a:lstStyle/>
          <a:p>
            <a:r>
              <a:rPr lang="zh-CN" altLang="en-US" sz="2400" b="1"/>
              <a:t>经过十五年</a:t>
            </a:r>
            <a:r>
              <a:rPr lang="zh-CN" altLang="en-US" sz="2400" b="1" dirty="0"/>
              <a:t>积累，</a:t>
            </a:r>
            <a:r>
              <a:rPr lang="en-US" altLang="zh-CN" sz="2400" b="1" dirty="0"/>
              <a:t>ABC</a:t>
            </a:r>
            <a:r>
              <a:rPr lang="zh-CN" altLang="en-US" sz="2400" b="1" dirty="0"/>
              <a:t>享有较高的品牌美誉度，得到了</a:t>
            </a:r>
            <a:r>
              <a:rPr lang="en-US" altLang="en-US" sz="2400" b="1" dirty="0"/>
              <a:t>行业</a:t>
            </a:r>
            <a:r>
              <a:rPr lang="zh-CN" altLang="en-US" sz="2400" b="1" dirty="0"/>
              <a:t>客户的广泛认可，</a:t>
            </a:r>
            <a:r>
              <a:rPr lang="en-US" altLang="en-US" sz="2400" b="1" dirty="0"/>
              <a:t>并在</a:t>
            </a:r>
            <a:r>
              <a:rPr lang="zh-CN" altLang="en-US" sz="2400" b="1" dirty="0"/>
              <a:t>持续创造更大的社会价值</a:t>
            </a:r>
            <a:endParaRPr lang="zh-CN" altLang="en-US" sz="2400" b="1" dirty="0"/>
          </a:p>
        </p:txBody>
      </p:sp>
      <p:pic>
        <p:nvPicPr>
          <p:cNvPr id="11" name="图片 10"/>
          <p:cNvPicPr>
            <a:picLocks noChangeAspect="1"/>
          </p:cNvPicPr>
          <p:nvPr/>
        </p:nvPicPr>
        <p:blipFill>
          <a:blip r:embed="rId1"/>
          <a:stretch>
            <a:fillRect/>
          </a:stretch>
        </p:blipFill>
        <p:spPr>
          <a:xfrm>
            <a:off x="191344" y="1556792"/>
            <a:ext cx="5513251" cy="1872208"/>
          </a:xfrm>
          <a:prstGeom prst="rect">
            <a:avLst/>
          </a:prstGeom>
        </p:spPr>
      </p:pic>
      <p:pic>
        <p:nvPicPr>
          <p:cNvPr id="12" name="图片 11"/>
          <p:cNvPicPr>
            <a:picLocks noChangeAspect="1"/>
          </p:cNvPicPr>
          <p:nvPr/>
        </p:nvPicPr>
        <p:blipFill>
          <a:blip r:embed="rId2"/>
          <a:stretch>
            <a:fillRect/>
          </a:stretch>
        </p:blipFill>
        <p:spPr>
          <a:xfrm>
            <a:off x="291635" y="3273695"/>
            <a:ext cx="5537115" cy="1880312"/>
          </a:xfrm>
          <a:prstGeom prst="rect">
            <a:avLst/>
          </a:prstGeom>
        </p:spPr>
      </p:pic>
      <p:pic>
        <p:nvPicPr>
          <p:cNvPr id="13" name="图片 12"/>
          <p:cNvPicPr>
            <a:picLocks noChangeAspect="1"/>
          </p:cNvPicPr>
          <p:nvPr/>
        </p:nvPicPr>
        <p:blipFill>
          <a:blip r:embed="rId3"/>
          <a:stretch>
            <a:fillRect/>
          </a:stretch>
        </p:blipFill>
        <p:spPr>
          <a:xfrm>
            <a:off x="303616" y="4941168"/>
            <a:ext cx="5580112" cy="1894913"/>
          </a:xfrm>
          <a:prstGeom prst="rect">
            <a:avLst/>
          </a:prstGeom>
        </p:spPr>
      </p:pic>
      <p:sp>
        <p:nvSpPr>
          <p:cNvPr id="14" name="TextBox 6"/>
          <p:cNvSpPr txBox="1"/>
          <p:nvPr/>
        </p:nvSpPr>
        <p:spPr>
          <a:xfrm>
            <a:off x="1415480" y="1124744"/>
            <a:ext cx="2731921" cy="369332"/>
          </a:xfrm>
          <a:prstGeom prst="rect">
            <a:avLst/>
          </a:prstGeom>
          <a:noFill/>
        </p:spPr>
        <p:txBody>
          <a:bodyPr wrap="square" rtlCol="0">
            <a:spAutoFit/>
          </a:bodyPr>
          <a:lstStyle/>
          <a:p>
            <a:pPr algn="ctr"/>
            <a:r>
              <a:rPr lang="zh-CN" altLang="en-US" b="1" dirty="0">
                <a:solidFill>
                  <a:srgbClr val="1E1E1E"/>
                </a:solidFill>
                <a:latin typeface="微软雅黑" panose="020B0503020204020204" pitchFamily="34" charset="-122"/>
                <a:ea typeface="微软雅黑" panose="020B0503020204020204" pitchFamily="34" charset="-122"/>
              </a:rPr>
              <a:t>客户评价</a:t>
            </a:r>
            <a:endParaRPr lang="zh-CN" altLang="en-US" b="1" dirty="0">
              <a:solidFill>
                <a:srgbClr val="1E1E1E"/>
              </a:solidFill>
              <a:latin typeface="微软雅黑" panose="020B0503020204020204" pitchFamily="34" charset="-122"/>
              <a:ea typeface="微软雅黑" panose="020B0503020204020204" pitchFamily="34" charset="-122"/>
            </a:endParaRPr>
          </a:p>
        </p:txBody>
      </p:sp>
      <p:sp>
        <p:nvSpPr>
          <p:cNvPr id="15" name="TextBox 9"/>
          <p:cNvSpPr txBox="1"/>
          <p:nvPr/>
        </p:nvSpPr>
        <p:spPr>
          <a:xfrm>
            <a:off x="7032104" y="1124744"/>
            <a:ext cx="4464496" cy="369332"/>
          </a:xfrm>
          <a:prstGeom prst="rect">
            <a:avLst/>
          </a:prstGeom>
          <a:noFill/>
        </p:spPr>
        <p:txBody>
          <a:bodyPr wrap="square" rtlCol="0">
            <a:spAutoFit/>
          </a:bodyPr>
          <a:lstStyle/>
          <a:p>
            <a:pPr algn="ctr"/>
            <a:r>
              <a:rPr lang="zh-CN" altLang="en-US" b="1" dirty="0">
                <a:solidFill>
                  <a:srgbClr val="1E1E1E"/>
                </a:solidFill>
                <a:latin typeface="微软雅黑" panose="020B0503020204020204" pitchFamily="34" charset="-122"/>
                <a:ea typeface="微软雅黑" panose="020B0503020204020204" pitchFamily="34" charset="-122"/>
              </a:rPr>
              <a:t>过往客户</a:t>
            </a:r>
            <a:endParaRPr lang="zh-CN" altLang="en-US" b="1" dirty="0">
              <a:solidFill>
                <a:srgbClr val="1E1E1E"/>
              </a:solidFill>
              <a:latin typeface="微软雅黑" panose="020B0503020204020204" pitchFamily="34" charset="-122"/>
              <a:ea typeface="微软雅黑" panose="020B0503020204020204" pitchFamily="34" charset="-122"/>
            </a:endParaRPr>
          </a:p>
        </p:txBody>
      </p:sp>
      <p:sp>
        <p:nvSpPr>
          <p:cNvPr id="16" name="矩形 15"/>
          <p:cNvSpPr/>
          <p:nvPr/>
        </p:nvSpPr>
        <p:spPr>
          <a:xfrm>
            <a:off x="5879976" y="3283364"/>
            <a:ext cx="6312024" cy="1456675"/>
          </a:xfrm>
          <a:prstGeom prst="rect">
            <a:avLst/>
          </a:prstGeom>
          <a:solidFill>
            <a:schemeClr val="bg1">
              <a:lumMod val="8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spcBef>
                <a:spcPts val="0"/>
              </a:spcBef>
              <a:spcAft>
                <a:spcPts val="0"/>
              </a:spcAft>
              <a:defRPr/>
            </a:pPr>
            <a:r>
              <a:rPr lang="en-US" altLang="zh-CN" sz="2400" b="1" kern="0" dirty="0">
                <a:solidFill>
                  <a:srgbClr val="1E1E1E"/>
                </a:solidFill>
                <a:latin typeface="+mn-ea"/>
                <a:cs typeface="Arial" panose="020B0604020202020204"/>
              </a:rPr>
              <a:t>15</a:t>
            </a:r>
            <a:r>
              <a:rPr lang="zh-CN" altLang="en-US" sz="1400" b="1" kern="0" dirty="0">
                <a:solidFill>
                  <a:srgbClr val="1E1E1E"/>
                </a:solidFill>
                <a:latin typeface="+mn-ea"/>
                <a:cs typeface="Arial" panose="020B0604020202020204"/>
              </a:rPr>
              <a:t>年来</a:t>
            </a:r>
            <a:r>
              <a:rPr lang="en-US" altLang="zh-CN" sz="1400" b="1" kern="0" dirty="0">
                <a:solidFill>
                  <a:srgbClr val="1E1E1E"/>
                </a:solidFill>
                <a:latin typeface="+mn-ea"/>
                <a:cs typeface="Arial" panose="020B0604020202020204"/>
              </a:rPr>
              <a:t>ABC</a:t>
            </a:r>
            <a:r>
              <a:rPr lang="zh-CN" altLang="en-US" sz="1400" b="1" kern="0" dirty="0">
                <a:solidFill>
                  <a:srgbClr val="1E1E1E"/>
                </a:solidFill>
                <a:latin typeface="+mn-ea"/>
                <a:cs typeface="Arial" panose="020B0604020202020204"/>
              </a:rPr>
              <a:t>已为超过</a:t>
            </a:r>
            <a:r>
              <a:rPr lang="en-US" altLang="zh-CN" sz="1400" b="1" kern="0" dirty="0">
                <a:solidFill>
                  <a:srgbClr val="1E1E1E"/>
                </a:solidFill>
                <a:latin typeface="+mn-ea"/>
                <a:cs typeface="Arial" panose="020B0604020202020204"/>
              </a:rPr>
              <a:t>375</a:t>
            </a:r>
            <a:r>
              <a:rPr lang="zh-CN" altLang="en-US" sz="1400" b="1" dirty="0">
                <a:solidFill>
                  <a:srgbClr val="1E1E1E"/>
                </a:solidFill>
                <a:latin typeface="+mn-ea"/>
                <a:cs typeface="Arial" panose="020B0604020202020204"/>
              </a:rPr>
              <a:t>家</a:t>
            </a:r>
            <a:r>
              <a:rPr lang="zh-CN" altLang="en-US" sz="1400" b="1" kern="0" dirty="0">
                <a:solidFill>
                  <a:srgbClr val="1E1E1E"/>
                </a:solidFill>
                <a:latin typeface="+mn-ea"/>
                <a:cs typeface="Arial" panose="020B0604020202020204"/>
              </a:rPr>
              <a:t>社会组织提供</a:t>
            </a:r>
            <a:r>
              <a:rPr lang="zh-CN" altLang="en-US" sz="1400" b="1" dirty="0">
                <a:solidFill>
                  <a:srgbClr val="1E1E1E"/>
                </a:solidFill>
                <a:latin typeface="+mn-ea"/>
                <a:cs typeface="Arial" panose="020B0604020202020204"/>
              </a:rPr>
              <a:t>超过</a:t>
            </a:r>
            <a:r>
              <a:rPr lang="en-US" altLang="zh-CN" sz="2400" b="1" kern="0" dirty="0">
                <a:solidFill>
                  <a:srgbClr val="1E1E1E"/>
                </a:solidFill>
                <a:latin typeface="+mn-ea"/>
                <a:cs typeface="Arial" panose="020B0604020202020204"/>
              </a:rPr>
              <a:t>500,000</a:t>
            </a:r>
            <a:r>
              <a:rPr lang="zh-CN" altLang="en-US" sz="1400" b="1" kern="0" dirty="0">
                <a:solidFill>
                  <a:srgbClr val="1E1E1E"/>
                </a:solidFill>
                <a:latin typeface="+mn-ea"/>
                <a:cs typeface="Arial" panose="020B0604020202020204"/>
              </a:rPr>
              <a:t>小时的咨询服务，咨询服务项目数量超过</a:t>
            </a:r>
            <a:r>
              <a:rPr lang="en-US" altLang="zh-CN" sz="1400" b="1" kern="0" dirty="0">
                <a:solidFill>
                  <a:srgbClr val="1E1E1E"/>
                </a:solidFill>
                <a:latin typeface="+mn-ea"/>
                <a:cs typeface="Arial" panose="020B0604020202020204"/>
              </a:rPr>
              <a:t>450</a:t>
            </a:r>
            <a:r>
              <a:rPr lang="zh-CN" altLang="en-US" sz="1400" b="1" kern="0" dirty="0">
                <a:solidFill>
                  <a:srgbClr val="1E1E1E"/>
                </a:solidFill>
                <a:latin typeface="+mn-ea"/>
                <a:cs typeface="Arial" panose="020B0604020202020204"/>
              </a:rPr>
              <a:t>个，并还在持续创造更大的社会价值</a:t>
            </a:r>
            <a:endParaRPr lang="zh-CN" altLang="en-US" sz="1400" b="1" dirty="0">
              <a:solidFill>
                <a:srgbClr val="1E1E1E"/>
              </a:solidFill>
              <a:latin typeface="+mn-ea"/>
              <a:cs typeface="Arial" panose="020B0604020202020204"/>
            </a:endParaRPr>
          </a:p>
        </p:txBody>
      </p:sp>
      <p:pic>
        <p:nvPicPr>
          <p:cNvPr id="18" name="Picture 16" descr="http://www.chinadolls.org.cn/wp-content/themes/idream/images/logo.png">
            <a:hlinkClick r:id="rId4"/>
          </p:cNvPr>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8319525" y="1635164"/>
            <a:ext cx="1314042" cy="5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5" descr="http://s5.cr.itc.cn/mblog/icon/27/1f/12839378925357.jpg"/>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l="13704" r="10741"/>
          <a:stretch>
            <a:fillRect/>
          </a:stretch>
        </p:blipFill>
        <p:spPr bwMode="auto">
          <a:xfrm>
            <a:off x="11278087" y="4852003"/>
            <a:ext cx="750045" cy="83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2" descr="http://www.csrglobal.cn/images/logo_new.jpg">
            <a:hlinkClick r:id="rId9"/>
          </p:cNvPr>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a:off x="6010714" y="5044146"/>
            <a:ext cx="1066788" cy="40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2" descr="山水自然保护中心"/>
          <p:cNvPicPr>
            <a:picLocks noChangeAspect="1" noChangeArrowheads="1"/>
          </p:cNvPicPr>
          <p:nvPr>
            <p:custDataLst>
              <p:tags r:id="rId1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179574" y="5877272"/>
            <a:ext cx="607098" cy="67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p:cNvPicPr>
            <a:picLocks noChangeAspect="1" noChangeArrowheads="1"/>
          </p:cNvPicPr>
          <p:nvPr/>
        </p:nvPicPr>
        <p:blipFill>
          <a:blip r:embed="rId14">
            <a:extLst>
              <a:ext uri="{28A0092B-C50C-407E-A947-70E740481C1C}">
                <a14:useLocalDpi xmlns:a14="http://schemas.microsoft.com/office/drawing/2010/main" val="0"/>
              </a:ext>
            </a:extLst>
          </a:blip>
          <a:srcRect b="20534"/>
          <a:stretch>
            <a:fillRect/>
          </a:stretch>
        </p:blipFill>
        <p:spPr bwMode="auto">
          <a:xfrm>
            <a:off x="8552989" y="2527690"/>
            <a:ext cx="1264543" cy="5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78087" y="1539871"/>
            <a:ext cx="578553" cy="73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descr="u=3612295173,2511552919&amp;fm=58.jpeg"/>
          <p:cNvPicPr>
            <a:picLocks noChangeAspect="1"/>
          </p:cNvPicPr>
          <p:nvPr/>
        </p:nvPicPr>
        <p:blipFill>
          <a:blip r:embed="rId16">
            <a:extLst>
              <a:ext uri="{28A0092B-C50C-407E-A947-70E740481C1C}">
                <a14:useLocalDpi xmlns:a14="http://schemas.microsoft.com/office/drawing/2010/main" val="0"/>
              </a:ext>
            </a:extLst>
          </a:blip>
          <a:srcRect t="25275" b="39267"/>
          <a:stretch>
            <a:fillRect/>
          </a:stretch>
        </p:blipFill>
        <p:spPr bwMode="auto">
          <a:xfrm>
            <a:off x="8515395" y="5851304"/>
            <a:ext cx="1365952" cy="56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descr="d0c8a786c9177f3e356ba0fb71cf3bc79e3d56ec.jpg"/>
          <p:cNvPicPr>
            <a:picLocks noChangeAspect="1"/>
          </p:cNvPicPr>
          <p:nvPr/>
        </p:nvPicPr>
        <p:blipFill>
          <a:blip r:embed="rId17" cstate="print">
            <a:extLst>
              <a:ext uri="{28A0092B-C50C-407E-A947-70E740481C1C}">
                <a14:useLocalDpi xmlns:a14="http://schemas.microsoft.com/office/drawing/2010/main" val="0"/>
              </a:ext>
            </a:extLst>
          </a:blip>
          <a:srcRect l="7500" t="7500" r="7500" b="7500"/>
          <a:stretch>
            <a:fillRect/>
          </a:stretch>
        </p:blipFill>
        <p:spPr bwMode="auto">
          <a:xfrm>
            <a:off x="8809709" y="4852003"/>
            <a:ext cx="790621" cy="88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descr="growinghome.png"/>
          <p:cNvPicPr>
            <a:picLocks noChangeAspect="1"/>
          </p:cNvPicPr>
          <p:nvPr/>
        </p:nvPicPr>
        <p:blipFill>
          <a:blip r:embed="rId18" cstate="print">
            <a:extLst>
              <a:ext uri="{28A0092B-C50C-407E-A947-70E740481C1C}">
                <a14:useLocalDpi xmlns:a14="http://schemas.microsoft.com/office/drawing/2010/main" val="0"/>
              </a:ext>
            </a:extLst>
          </a:blip>
          <a:srcRect t="3226"/>
          <a:stretch>
            <a:fillRect/>
          </a:stretch>
        </p:blipFill>
        <p:spPr bwMode="auto">
          <a:xfrm>
            <a:off x="9892447" y="5850961"/>
            <a:ext cx="1015996" cy="598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丰台利智.jp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0229762" y="2492896"/>
            <a:ext cx="564441" cy="59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48128" y="1586399"/>
            <a:ext cx="890249" cy="788624"/>
          </a:xfrm>
          <a:prstGeom prst="rect">
            <a:avLst/>
          </a:prstGeom>
        </p:spPr>
      </p:pic>
      <p:pic>
        <p:nvPicPr>
          <p:cNvPr id="32" name="图片 3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15559" y="2617479"/>
            <a:ext cx="980880" cy="464027"/>
          </a:xfrm>
          <a:prstGeom prst="rect">
            <a:avLst/>
          </a:prstGeom>
        </p:spPr>
      </p:pic>
      <p:pic>
        <p:nvPicPr>
          <p:cNvPr id="33" name="图片 32"/>
          <p:cNvPicPr>
            <a:picLocks noChangeAspect="1"/>
          </p:cNvPicPr>
          <p:nvPr/>
        </p:nvPicPr>
        <p:blipFill rotWithShape="1">
          <a:blip r:embed="rId22" cstate="print">
            <a:extLst>
              <a:ext uri="{28A0092B-C50C-407E-A947-70E740481C1C}">
                <a14:useLocalDpi xmlns:a14="http://schemas.microsoft.com/office/drawing/2010/main" val="0"/>
              </a:ext>
            </a:extLst>
          </a:blip>
          <a:srcRect t="28012" b="36008"/>
          <a:stretch>
            <a:fillRect/>
          </a:stretch>
        </p:blipFill>
        <p:spPr>
          <a:xfrm>
            <a:off x="7264267" y="4994084"/>
            <a:ext cx="1124016" cy="523148"/>
          </a:xfrm>
          <a:prstGeom prst="rect">
            <a:avLst/>
          </a:prstGeom>
        </p:spPr>
      </p:pic>
      <p:pic>
        <p:nvPicPr>
          <p:cNvPr id="34" name="图片 3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04112" y="5818785"/>
            <a:ext cx="1400183" cy="778567"/>
          </a:xfrm>
          <a:prstGeom prst="rect">
            <a:avLst/>
          </a:prstGeom>
        </p:spPr>
      </p:pic>
      <p:pic>
        <p:nvPicPr>
          <p:cNvPr id="35" name="图片 3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34515" y="4943866"/>
            <a:ext cx="984969" cy="545672"/>
          </a:xfrm>
          <a:prstGeom prst="rect">
            <a:avLst/>
          </a:prstGeom>
        </p:spPr>
      </p:pic>
      <p:pic>
        <p:nvPicPr>
          <p:cNvPr id="37" name="图片 36"/>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6069635" y="2570790"/>
            <a:ext cx="948946" cy="5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descr="上海浦东新区慈爱公益服务社">
            <a:hlinkClick r:id="rId26"/>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131518" y="2503968"/>
            <a:ext cx="791566" cy="58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34515" y="1609028"/>
            <a:ext cx="1002762" cy="548323"/>
          </a:xfrm>
          <a:prstGeom prst="rect">
            <a:avLst/>
          </a:prstGeom>
        </p:spPr>
      </p:pic>
      <p:pic>
        <p:nvPicPr>
          <p:cNvPr id="40" name="图片 39"/>
          <p:cNvPicPr>
            <a:picLocks noChangeAspect="1"/>
          </p:cNvPicPr>
          <p:nvPr/>
        </p:nvPicPr>
        <p:blipFill rotWithShape="1">
          <a:blip r:embed="rId29">
            <a:extLst>
              <a:ext uri="{28A0092B-C50C-407E-A947-70E740481C1C}">
                <a14:useLocalDpi xmlns:a14="http://schemas.microsoft.com/office/drawing/2010/main" val="0"/>
              </a:ext>
            </a:extLst>
          </a:blip>
          <a:srcRect r="68371"/>
          <a:stretch>
            <a:fillRect/>
          </a:stretch>
        </p:blipFill>
        <p:spPr>
          <a:xfrm>
            <a:off x="11308791" y="5850840"/>
            <a:ext cx="640506" cy="692798"/>
          </a:xfrm>
          <a:prstGeom prst="rect">
            <a:avLst/>
          </a:prstGeom>
        </p:spPr>
      </p:pic>
      <p:sp>
        <p:nvSpPr>
          <p:cNvPr id="42" name="矩形 41"/>
          <p:cNvSpPr/>
          <p:nvPr/>
        </p:nvSpPr>
        <p:spPr>
          <a:xfrm>
            <a:off x="1819475" y="3356992"/>
            <a:ext cx="2467342" cy="261610"/>
          </a:xfrm>
          <a:prstGeom prst="rect">
            <a:avLst/>
          </a:prstGeom>
        </p:spPr>
        <p:txBody>
          <a:bodyPr wrap="none">
            <a:spAutoFit/>
          </a:bodyPr>
          <a:lstStyle/>
          <a:p>
            <a:r>
              <a:rPr lang="zh-CN" altLang="en-US" sz="1100" b="1" dirty="0">
                <a:latin typeface="+mn-ea"/>
                <a:ea typeface="+mn-ea"/>
              </a:rPr>
              <a:t>您是否会向别人推荐</a:t>
            </a:r>
            <a:r>
              <a:rPr lang="en-US" altLang="zh-CN" sz="1100" b="1" dirty="0">
                <a:latin typeface="+mn-ea"/>
                <a:ea typeface="+mn-ea"/>
              </a:rPr>
              <a:t>ABC</a:t>
            </a:r>
            <a:r>
              <a:rPr lang="zh-CN" altLang="en-US" sz="1100" b="1" dirty="0">
                <a:latin typeface="+mn-ea"/>
                <a:ea typeface="+mn-ea"/>
              </a:rPr>
              <a:t>的咨询服务</a:t>
            </a:r>
            <a:endParaRPr lang="zh-CN" altLang="en-US" sz="1100" dirty="0">
              <a:latin typeface="+mn-ea"/>
              <a:ea typeface="+mn-ea"/>
            </a:endParaRPr>
          </a:p>
        </p:txBody>
      </p:sp>
      <p:sp>
        <p:nvSpPr>
          <p:cNvPr id="43" name="矩形 42"/>
          <p:cNvSpPr/>
          <p:nvPr/>
        </p:nvSpPr>
        <p:spPr>
          <a:xfrm>
            <a:off x="1847528" y="5039598"/>
            <a:ext cx="2326278" cy="261610"/>
          </a:xfrm>
          <a:prstGeom prst="rect">
            <a:avLst/>
          </a:prstGeom>
        </p:spPr>
        <p:txBody>
          <a:bodyPr wrap="none">
            <a:spAutoFit/>
          </a:bodyPr>
          <a:lstStyle/>
          <a:p>
            <a:r>
              <a:rPr lang="zh-CN" altLang="en-US" sz="1100" b="1" dirty="0">
                <a:latin typeface="+mn-ea"/>
                <a:ea typeface="+mn-ea"/>
              </a:rPr>
              <a:t>您是否会继续使用</a:t>
            </a:r>
            <a:r>
              <a:rPr lang="en-US" altLang="zh-CN" sz="1100" b="1" dirty="0">
                <a:latin typeface="+mn-ea"/>
                <a:ea typeface="+mn-ea"/>
              </a:rPr>
              <a:t>ABC</a:t>
            </a:r>
            <a:r>
              <a:rPr lang="zh-CN" altLang="en-US" sz="1100" b="1" dirty="0">
                <a:latin typeface="+mn-ea"/>
                <a:ea typeface="+mn-ea"/>
              </a:rPr>
              <a:t>的咨询服务</a:t>
            </a:r>
            <a:endParaRPr lang="zh-CN" altLang="en-US" sz="1100" dirty="0">
              <a:latin typeface="+mn-ea"/>
              <a:ea typeface="+mn-ea"/>
            </a:endParaRPr>
          </a:p>
        </p:txBody>
      </p:sp>
      <p:sp>
        <p:nvSpPr>
          <p:cNvPr id="44" name="矩形 43"/>
          <p:cNvSpPr/>
          <p:nvPr/>
        </p:nvSpPr>
        <p:spPr>
          <a:xfrm>
            <a:off x="1991544" y="1628800"/>
            <a:ext cx="2044149" cy="261610"/>
          </a:xfrm>
          <a:prstGeom prst="rect">
            <a:avLst/>
          </a:prstGeom>
        </p:spPr>
        <p:txBody>
          <a:bodyPr wrap="none">
            <a:spAutoFit/>
          </a:bodyPr>
          <a:lstStyle/>
          <a:p>
            <a:r>
              <a:rPr lang="zh-CN" altLang="en-US" sz="1100" b="1" dirty="0">
                <a:latin typeface="+mn-ea"/>
                <a:ea typeface="+mn-ea"/>
              </a:rPr>
              <a:t>您对</a:t>
            </a:r>
            <a:r>
              <a:rPr lang="en-US" altLang="zh-CN" sz="1100" b="1" dirty="0">
                <a:latin typeface="+mn-ea"/>
                <a:ea typeface="+mn-ea"/>
              </a:rPr>
              <a:t>ABC</a:t>
            </a:r>
            <a:r>
              <a:rPr lang="zh-CN" altLang="en-US" sz="1100" b="1" dirty="0">
                <a:latin typeface="+mn-ea"/>
                <a:ea typeface="+mn-ea"/>
              </a:rPr>
              <a:t>的总体满意程度如何</a:t>
            </a:r>
            <a:endParaRPr lang="zh-CN" altLang="en-US" sz="1100" dirty="0">
              <a:latin typeface="+mn-ea"/>
              <a:ea typeface="+mn-ea"/>
            </a:endParaRPr>
          </a:p>
        </p:txBody>
      </p:sp>
      <p:pic>
        <p:nvPicPr>
          <p:cNvPr id="4" name="图片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50592" y="1617222"/>
            <a:ext cx="1152525"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txBox="1">
            <a:spLocks noChangeArrowheads="1"/>
          </p:cNvSpPr>
          <p:nvPr/>
        </p:nvSpPr>
        <p:spPr bwMode="auto">
          <a:xfrm>
            <a:off x="496888" y="179388"/>
            <a:ext cx="10264272" cy="755650"/>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eaLnBrk="1" hangingPunct="1"/>
            <a:r>
              <a:rPr lang="en-US" altLang="zh-CN" sz="2400" b="1" kern="0" dirty="0">
                <a:solidFill>
                  <a:schemeClr val="bg1"/>
                </a:solidFill>
                <a:latin typeface="+mn-lt"/>
                <a:ea typeface="+mn-ea"/>
                <a:cs typeface="+mn-ea"/>
                <a:sym typeface="+mn-lt"/>
              </a:rPr>
              <a:t>ABC</a:t>
            </a:r>
            <a:r>
              <a:rPr lang="zh-CN" altLang="en-US" sz="2400" b="1" kern="0" dirty="0">
                <a:solidFill>
                  <a:schemeClr val="bg1"/>
                </a:solidFill>
                <a:latin typeface="+mn-lt"/>
                <a:ea typeface="+mn-ea"/>
                <a:cs typeface="+mn-ea"/>
                <a:sym typeface="+mn-lt"/>
              </a:rPr>
              <a:t>当前提供公益咨询业务领域包括咨询、研究、影响力投资顾问、数字化赋能和优享五类业务，</a:t>
            </a:r>
            <a:r>
              <a:rPr lang="zh-CN" altLang="en-US" sz="2400" b="1" dirty="0">
                <a:solidFill>
                  <a:schemeClr val="bg1"/>
                </a:solidFill>
                <a:latin typeface="+mn-lt"/>
                <a:ea typeface="+mn-ea"/>
                <a:cs typeface="+mn-ea"/>
                <a:sym typeface="+mn-lt"/>
              </a:rPr>
              <a:t>贯穿</a:t>
            </a:r>
            <a:r>
              <a:rPr lang="zh-CN" altLang="en-US" sz="2400" b="1" kern="0" dirty="0">
                <a:solidFill>
                  <a:schemeClr val="bg1"/>
                </a:solidFill>
                <a:latin typeface="+mn-lt"/>
                <a:ea typeface="+mn-ea"/>
                <a:cs typeface="+mn-ea"/>
                <a:sym typeface="+mn-lt"/>
              </a:rPr>
              <a:t>战略、品牌、人力、筹资等多条业务条线</a:t>
            </a:r>
            <a:endParaRPr lang="zh-CN" altLang="en-US" sz="2400" b="1" kern="0" dirty="0">
              <a:latin typeface="+mn-lt"/>
              <a:ea typeface="+mn-ea"/>
              <a:cs typeface="+mn-ea"/>
              <a:sym typeface="+mn-lt"/>
            </a:endParaRPr>
          </a:p>
        </p:txBody>
      </p:sp>
      <p:grpSp>
        <p:nvGrpSpPr>
          <p:cNvPr id="27" name="组合 26"/>
          <p:cNvGrpSpPr/>
          <p:nvPr/>
        </p:nvGrpSpPr>
        <p:grpSpPr>
          <a:xfrm>
            <a:off x="1055440" y="1337889"/>
            <a:ext cx="10919840" cy="5219592"/>
            <a:chOff x="399928" y="907609"/>
            <a:chExt cx="10919840" cy="5219592"/>
          </a:xfrm>
        </p:grpSpPr>
        <p:sp>
          <p:nvSpPr>
            <p:cNvPr id="2" name="矩形 1"/>
            <p:cNvSpPr/>
            <p:nvPr>
              <p:custDataLst>
                <p:tags r:id="rId1"/>
              </p:custDataLst>
            </p:nvPr>
          </p:nvSpPr>
          <p:spPr>
            <a:xfrm>
              <a:off x="399928" y="2867897"/>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咨询业务</a:t>
              </a:r>
              <a:endParaRPr kumimoji="0" lang="zh-CN" altLang="en-US" sz="1800" b="1" i="0" u="none" strike="noStrike" kern="0" cap="none" spc="0" normalizeH="0" baseline="0" noProof="0" dirty="0">
                <a:ln>
                  <a:noFill/>
                </a:ln>
                <a:solidFill>
                  <a:srgbClr val="FFFFFF"/>
                </a:solidFill>
                <a:effectLst/>
                <a:uLnTx/>
                <a:uFillTx/>
                <a:cs typeface="+mn-ea"/>
                <a:sym typeface="+mn-lt"/>
              </a:endParaRPr>
            </a:p>
          </p:txBody>
        </p:sp>
        <p:sp>
          <p:nvSpPr>
            <p:cNvPr id="3" name="矩形 2"/>
            <p:cNvSpPr/>
            <p:nvPr>
              <p:custDataLst>
                <p:tags r:id="rId2"/>
              </p:custDataLst>
            </p:nvPr>
          </p:nvSpPr>
          <p:spPr>
            <a:xfrm>
              <a:off x="2301365" y="2867898"/>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研究业务</a:t>
              </a:r>
              <a:endParaRPr kumimoji="0" lang="zh-CN" altLang="en-US" sz="1800" b="1" i="0" u="none" strike="noStrike" kern="0" cap="none" spc="0" normalizeH="0" baseline="0" noProof="0" dirty="0">
                <a:ln>
                  <a:noFill/>
                </a:ln>
                <a:solidFill>
                  <a:srgbClr val="FFFFFF"/>
                </a:solidFill>
                <a:effectLst/>
                <a:uLnTx/>
                <a:uFillTx/>
                <a:cs typeface="+mn-ea"/>
                <a:sym typeface="+mn-lt"/>
              </a:endParaRPr>
            </a:p>
          </p:txBody>
        </p:sp>
        <p:sp>
          <p:nvSpPr>
            <p:cNvPr id="7" name="矩形 6"/>
            <p:cNvSpPr/>
            <p:nvPr>
              <p:custDataLst>
                <p:tags r:id="rId3"/>
              </p:custDataLst>
            </p:nvPr>
          </p:nvSpPr>
          <p:spPr>
            <a:xfrm>
              <a:off x="4188188" y="2867899"/>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影响力投资</a:t>
              </a:r>
              <a:endParaRPr kumimoji="0" lang="en-US" altLang="zh-CN" sz="1800" b="1" i="0" u="none" strike="noStrike" kern="0" cap="none" spc="0" normalizeH="0" baseline="0" noProof="0" dirty="0">
                <a:ln>
                  <a:noFill/>
                </a:ln>
                <a:solidFill>
                  <a:srgbClr val="FFFFFF"/>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顾问业务</a:t>
              </a:r>
              <a:endParaRPr kumimoji="0" lang="zh-CN" altLang="en-US" sz="1800" b="1" i="0" u="none" strike="noStrike" kern="0" cap="none" spc="0" normalizeH="0" baseline="0" noProof="0" dirty="0">
                <a:ln>
                  <a:noFill/>
                </a:ln>
                <a:solidFill>
                  <a:srgbClr val="FFFFFF"/>
                </a:solidFill>
                <a:effectLst/>
                <a:uLnTx/>
                <a:uFillTx/>
                <a:cs typeface="+mn-ea"/>
                <a:sym typeface="+mn-lt"/>
              </a:endParaRPr>
            </a:p>
          </p:txBody>
        </p:sp>
        <p:sp>
          <p:nvSpPr>
            <p:cNvPr id="8" name="矩形 7"/>
            <p:cNvSpPr/>
            <p:nvPr>
              <p:custDataLst>
                <p:tags r:id="rId4"/>
              </p:custDataLst>
            </p:nvPr>
          </p:nvSpPr>
          <p:spPr>
            <a:xfrm>
              <a:off x="6060396" y="2867899"/>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数字化</a:t>
              </a:r>
              <a:endParaRPr kumimoji="0" lang="en-US" altLang="zh-CN" sz="1800" b="1" i="0" u="none" strike="noStrike" kern="0" cap="none" spc="0" normalizeH="0" baseline="0" noProof="0" dirty="0">
                <a:ln>
                  <a:noFill/>
                </a:ln>
                <a:solidFill>
                  <a:srgbClr val="FFFFFF"/>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业务</a:t>
              </a:r>
              <a:endParaRPr kumimoji="0" lang="zh-CN" altLang="en-US" sz="1800" b="1" i="0" u="none" strike="noStrike" kern="0" cap="none" spc="0" normalizeH="0" baseline="0" noProof="0" dirty="0">
                <a:ln>
                  <a:noFill/>
                </a:ln>
                <a:solidFill>
                  <a:srgbClr val="FFFFFF"/>
                </a:solidFill>
                <a:effectLst/>
                <a:uLnTx/>
                <a:uFillTx/>
                <a:cs typeface="+mn-ea"/>
                <a:sym typeface="+mn-lt"/>
              </a:endParaRPr>
            </a:p>
          </p:txBody>
        </p:sp>
        <p:sp>
          <p:nvSpPr>
            <p:cNvPr id="16" name="矩形 15"/>
            <p:cNvSpPr/>
            <p:nvPr>
              <p:custDataLst>
                <p:tags r:id="rId5"/>
              </p:custDataLst>
            </p:nvPr>
          </p:nvSpPr>
          <p:spPr>
            <a:xfrm flipH="1">
              <a:off x="2255754" y="1356857"/>
              <a:ext cx="1539965"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诊断咨询</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17" name="矩形 16"/>
            <p:cNvSpPr/>
            <p:nvPr>
              <p:custDataLst>
                <p:tags r:id="rId6"/>
              </p:custDataLst>
            </p:nvPr>
          </p:nvSpPr>
          <p:spPr>
            <a:xfrm flipH="1">
              <a:off x="2255754" y="1812545"/>
              <a:ext cx="1539965"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培训产品开发</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18" name="矩形 17"/>
            <p:cNvSpPr/>
            <p:nvPr>
              <p:custDataLst>
                <p:tags r:id="rId7"/>
              </p:custDataLst>
            </p:nvPr>
          </p:nvSpPr>
          <p:spPr>
            <a:xfrm flipH="1">
              <a:off x="2255754" y="913069"/>
              <a:ext cx="1539965" cy="360000"/>
            </a:xfrm>
            <a:prstGeom prst="rect">
              <a:avLst/>
            </a:prstGeom>
            <a:solidFill>
              <a:srgbClr val="FFBD03"/>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管理咨询</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cxnSp>
          <p:nvCxnSpPr>
            <p:cNvPr id="19" name="肘形连接符 18"/>
            <p:cNvCxnSpPr>
              <a:stCxn id="2" idx="0"/>
              <a:endCxn id="20" idx="3"/>
            </p:cNvCxnSpPr>
            <p:nvPr>
              <p:custDataLst>
                <p:tags r:id="rId8"/>
              </p:custDataLst>
            </p:nvPr>
          </p:nvCxnSpPr>
          <p:spPr>
            <a:xfrm rot="5400000" flipH="1" flipV="1">
              <a:off x="884948" y="2029379"/>
              <a:ext cx="1109582" cy="567455"/>
            </a:xfrm>
            <a:prstGeom prst="bentConnector2">
              <a:avLst/>
            </a:prstGeom>
            <a:noFill/>
            <a:ln w="28575" cap="flat" cmpd="sng" algn="ctr">
              <a:solidFill>
                <a:srgbClr val="002060"/>
              </a:solidFill>
              <a:prstDash val="solid"/>
              <a:headEnd type="oval" w="med" len="med"/>
              <a:tailEnd type="oval" w="med" len="med"/>
            </a:ln>
          </p:spPr>
        </p:cxnSp>
        <p:sp>
          <p:nvSpPr>
            <p:cNvPr id="20" name="矩形 24"/>
            <p:cNvSpPr/>
            <p:nvPr>
              <p:custDataLst>
                <p:tags r:id="rId9"/>
              </p:custDataLst>
            </p:nvPr>
          </p:nvSpPr>
          <p:spPr>
            <a:xfrm flipH="1">
              <a:off x="1723467" y="907609"/>
              <a:ext cx="447702" cy="1701412"/>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产品类型</a:t>
              </a:r>
              <a:endParaRPr kumimoji="0" lang="zh-CN" altLang="en-US" sz="1400" b="1" i="0" u="none" strike="noStrike" kern="0" cap="none" spc="0" normalizeH="0" baseline="0" noProof="0" dirty="0">
                <a:ln>
                  <a:noFill/>
                </a:ln>
                <a:solidFill>
                  <a:srgbClr val="FFFFFF"/>
                </a:solidFill>
                <a:effectLst/>
                <a:uLnTx/>
                <a:uFillTx/>
                <a:cs typeface="+mn-ea"/>
                <a:sym typeface="+mn-lt"/>
              </a:endParaRPr>
            </a:p>
          </p:txBody>
        </p:sp>
        <p:sp>
          <p:nvSpPr>
            <p:cNvPr id="22" name="矩形 21"/>
            <p:cNvSpPr/>
            <p:nvPr>
              <p:custDataLst>
                <p:tags r:id="rId10"/>
              </p:custDataLst>
            </p:nvPr>
          </p:nvSpPr>
          <p:spPr>
            <a:xfrm flipH="1">
              <a:off x="3972164" y="5311513"/>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调研</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3" name="矩形 22"/>
            <p:cNvSpPr/>
            <p:nvPr>
              <p:custDataLst>
                <p:tags r:id="rId11"/>
              </p:custDataLst>
            </p:nvPr>
          </p:nvSpPr>
          <p:spPr>
            <a:xfrm flipH="1">
              <a:off x="3972164" y="5767201"/>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榜单</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4" name="矩形 23"/>
            <p:cNvSpPr/>
            <p:nvPr>
              <p:custDataLst>
                <p:tags r:id="rId12"/>
              </p:custDataLst>
            </p:nvPr>
          </p:nvSpPr>
          <p:spPr>
            <a:xfrm flipH="1">
              <a:off x="3972164" y="4867725"/>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研究</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cxnSp>
          <p:nvCxnSpPr>
            <p:cNvPr id="25" name="肘形连接符 24"/>
            <p:cNvCxnSpPr>
              <a:stCxn id="3" idx="2"/>
              <a:endCxn id="26" idx="3"/>
            </p:cNvCxnSpPr>
            <p:nvPr>
              <p:custDataLst>
                <p:tags r:id="rId13"/>
              </p:custDataLst>
            </p:nvPr>
          </p:nvCxnSpPr>
          <p:spPr>
            <a:xfrm rot="16200000" flipH="1">
              <a:off x="2632072" y="4733434"/>
              <a:ext cx="1189405" cy="338651"/>
            </a:xfrm>
            <a:prstGeom prst="bentConnector2">
              <a:avLst/>
            </a:prstGeom>
            <a:noFill/>
            <a:ln w="28575" cap="flat" cmpd="sng" algn="ctr">
              <a:solidFill>
                <a:srgbClr val="002060"/>
              </a:solidFill>
              <a:prstDash val="solid"/>
              <a:headEnd type="oval" w="med" len="med"/>
              <a:tailEnd type="oval" w="med" len="med"/>
            </a:ln>
          </p:spPr>
        </p:cxnSp>
        <p:sp>
          <p:nvSpPr>
            <p:cNvPr id="26" name="矩形 24"/>
            <p:cNvSpPr/>
            <p:nvPr>
              <p:custDataLst>
                <p:tags r:id="rId14"/>
              </p:custDataLst>
            </p:nvPr>
          </p:nvSpPr>
          <p:spPr>
            <a:xfrm flipH="1">
              <a:off x="3396100" y="4867724"/>
              <a:ext cx="447702" cy="1259477"/>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产品类型</a:t>
              </a:r>
              <a:endParaRPr kumimoji="0" lang="zh-CN" altLang="en-US" sz="1400" b="1" i="0" u="none" strike="noStrike" kern="0" cap="none" spc="0" normalizeH="0" baseline="0" noProof="0" dirty="0">
                <a:ln>
                  <a:noFill/>
                </a:ln>
                <a:solidFill>
                  <a:srgbClr val="FFFFFF"/>
                </a:solidFill>
                <a:effectLst/>
                <a:uLnTx/>
                <a:uFillTx/>
                <a:cs typeface="+mn-ea"/>
                <a:sym typeface="+mn-lt"/>
              </a:endParaRPr>
            </a:p>
          </p:txBody>
        </p:sp>
        <p:sp>
          <p:nvSpPr>
            <p:cNvPr id="29" name="矩形 28"/>
            <p:cNvSpPr/>
            <p:nvPr>
              <p:custDataLst>
                <p:tags r:id="rId15"/>
              </p:custDataLst>
            </p:nvPr>
          </p:nvSpPr>
          <p:spPr>
            <a:xfrm flipH="1">
              <a:off x="6126332" y="1492545"/>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尽职调查</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0" name="矩形 29"/>
            <p:cNvSpPr/>
            <p:nvPr>
              <p:custDataLst>
                <p:tags r:id="rId16"/>
              </p:custDataLst>
            </p:nvPr>
          </p:nvSpPr>
          <p:spPr>
            <a:xfrm flipH="1">
              <a:off x="6126332" y="1948233"/>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投后管理</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1" name="矩形 30"/>
            <p:cNvSpPr/>
            <p:nvPr>
              <p:custDataLst>
                <p:tags r:id="rId17"/>
              </p:custDataLst>
            </p:nvPr>
          </p:nvSpPr>
          <p:spPr>
            <a:xfrm flipH="1">
              <a:off x="6126332" y="1048757"/>
              <a:ext cx="1251933"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行业扫描</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2" name="矩形 24"/>
            <p:cNvSpPr/>
            <p:nvPr>
              <p:custDataLst>
                <p:tags r:id="rId18"/>
              </p:custDataLst>
            </p:nvPr>
          </p:nvSpPr>
          <p:spPr>
            <a:xfrm flipH="1">
              <a:off x="5550268" y="1048757"/>
              <a:ext cx="447702" cy="1259476"/>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产品类型</a:t>
              </a:r>
              <a:endParaRPr kumimoji="0" lang="zh-CN" altLang="en-US" sz="1400" b="1" i="0" u="none" strike="noStrike" kern="0" cap="none" spc="0" normalizeH="0" baseline="0" noProof="0" dirty="0">
                <a:ln>
                  <a:noFill/>
                </a:ln>
                <a:solidFill>
                  <a:srgbClr val="FFFFFF"/>
                </a:solidFill>
                <a:effectLst/>
                <a:uLnTx/>
                <a:uFillTx/>
                <a:cs typeface="+mn-ea"/>
                <a:sym typeface="+mn-lt"/>
              </a:endParaRPr>
            </a:p>
          </p:txBody>
        </p:sp>
        <p:cxnSp>
          <p:nvCxnSpPr>
            <p:cNvPr id="33" name="肘形连接符 32"/>
            <p:cNvCxnSpPr>
              <a:stCxn id="7" idx="0"/>
              <a:endCxn id="32" idx="3"/>
            </p:cNvCxnSpPr>
            <p:nvPr>
              <p:custDataLst>
                <p:tags r:id="rId19"/>
              </p:custDataLst>
            </p:nvPr>
          </p:nvCxnSpPr>
          <p:spPr>
            <a:xfrm rot="5400000" flipH="1" flipV="1">
              <a:off x="4652568" y="1970199"/>
              <a:ext cx="1189404" cy="605996"/>
            </a:xfrm>
            <a:prstGeom prst="bentConnector2">
              <a:avLst/>
            </a:prstGeom>
            <a:noFill/>
            <a:ln w="28575" cap="flat" cmpd="sng" algn="ctr">
              <a:solidFill>
                <a:srgbClr val="002060"/>
              </a:solidFill>
              <a:prstDash val="solid"/>
              <a:headEnd type="oval" w="med" len="med"/>
              <a:tailEnd type="oval" w="med" len="med"/>
            </a:ln>
          </p:spPr>
        </p:cxnSp>
        <p:sp>
          <p:nvSpPr>
            <p:cNvPr id="38" name="矩形 37"/>
            <p:cNvSpPr/>
            <p:nvPr>
              <p:custDataLst>
                <p:tags r:id="rId20"/>
              </p:custDataLst>
            </p:nvPr>
          </p:nvSpPr>
          <p:spPr>
            <a:xfrm flipH="1">
              <a:off x="7774700" y="5291289"/>
              <a:ext cx="1622139"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数字化方案设计</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9" name="矩形 38"/>
            <p:cNvSpPr/>
            <p:nvPr>
              <p:custDataLst>
                <p:tags r:id="rId21"/>
              </p:custDataLst>
            </p:nvPr>
          </p:nvSpPr>
          <p:spPr>
            <a:xfrm flipH="1">
              <a:off x="7774700" y="5746977"/>
              <a:ext cx="1622138" cy="380224"/>
            </a:xfrm>
            <a:prstGeom prst="rect">
              <a:avLst/>
            </a:prstGeom>
            <a:solidFill>
              <a:schemeClr val="bg1"/>
            </a:solidFill>
            <a:ln w="25400" cap="flat" cmpd="sng" algn="ctr">
              <a:solidFill>
                <a:srgbClr val="1E1E1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cs typeface="+mn-ea"/>
                  <a:sym typeface="+mn-lt"/>
                </a:rPr>
                <a:t>数字化产品设计</a:t>
              </a:r>
              <a:endParaRPr kumimoji="0" lang="en-US" altLang="zh-CN" sz="12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cs typeface="+mn-ea"/>
                  <a:sym typeface="+mn-lt"/>
                </a:rPr>
                <a:t>（数字化公益创造营）</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40" name="矩形 39"/>
            <p:cNvSpPr/>
            <p:nvPr>
              <p:custDataLst>
                <p:tags r:id="rId22"/>
              </p:custDataLst>
            </p:nvPr>
          </p:nvSpPr>
          <p:spPr>
            <a:xfrm flipH="1">
              <a:off x="7774700" y="4847501"/>
              <a:ext cx="1622141" cy="360000"/>
            </a:xfrm>
            <a:prstGeom prst="rect">
              <a:avLst/>
            </a:prstGeom>
            <a:no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数字化战略规划</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cxnSp>
          <p:nvCxnSpPr>
            <p:cNvPr id="41" name="肘形连接符 40"/>
            <p:cNvCxnSpPr>
              <a:stCxn id="8" idx="2"/>
              <a:endCxn id="42" idx="3"/>
            </p:cNvCxnSpPr>
            <p:nvPr>
              <p:custDataLst>
                <p:tags r:id="rId23"/>
              </p:custDataLst>
            </p:nvPr>
          </p:nvCxnSpPr>
          <p:spPr>
            <a:xfrm rot="16200000" flipH="1">
              <a:off x="6422968" y="4701570"/>
              <a:ext cx="1169180" cy="382157"/>
            </a:xfrm>
            <a:prstGeom prst="bentConnector2">
              <a:avLst/>
            </a:prstGeom>
            <a:noFill/>
            <a:ln w="28575" cap="flat" cmpd="sng" algn="ctr">
              <a:solidFill>
                <a:srgbClr val="002060"/>
              </a:solidFill>
              <a:prstDash val="solid"/>
              <a:headEnd type="oval" w="med" len="med"/>
              <a:tailEnd type="oval" w="med" len="med"/>
            </a:ln>
          </p:spPr>
        </p:cxnSp>
        <p:sp>
          <p:nvSpPr>
            <p:cNvPr id="42" name="矩形 24"/>
            <p:cNvSpPr/>
            <p:nvPr>
              <p:custDataLst>
                <p:tags r:id="rId24"/>
              </p:custDataLst>
            </p:nvPr>
          </p:nvSpPr>
          <p:spPr>
            <a:xfrm flipH="1">
              <a:off x="7198637" y="4847500"/>
              <a:ext cx="447702" cy="1259477"/>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产品类型</a:t>
              </a:r>
              <a:endParaRPr kumimoji="0" lang="zh-CN" altLang="en-US" sz="1400" b="1" i="0" u="none" strike="noStrike" kern="0" cap="none" spc="0" normalizeH="0" baseline="0" noProof="0" dirty="0">
                <a:ln>
                  <a:noFill/>
                </a:ln>
                <a:solidFill>
                  <a:srgbClr val="FFFFFF"/>
                </a:solidFill>
                <a:effectLst/>
                <a:uLnTx/>
                <a:uFillTx/>
                <a:cs typeface="+mn-ea"/>
                <a:sym typeface="+mn-lt"/>
              </a:endParaRPr>
            </a:p>
          </p:txBody>
        </p:sp>
        <p:sp>
          <p:nvSpPr>
            <p:cNvPr id="46" name="矩形 45"/>
            <p:cNvSpPr/>
            <p:nvPr>
              <p:custDataLst>
                <p:tags r:id="rId25"/>
              </p:custDataLst>
            </p:nvPr>
          </p:nvSpPr>
          <p:spPr>
            <a:xfrm flipH="1">
              <a:off x="2249215" y="2254481"/>
              <a:ext cx="1555863" cy="360000"/>
            </a:xfrm>
            <a:prstGeom prst="rect">
              <a:avLst/>
            </a:prstGeom>
            <a:solidFill>
              <a:srgbClr val="FFFFFF"/>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cs typeface="+mn-ea"/>
                  <a:sym typeface="+mn-lt"/>
                </a:rPr>
                <a:t>创新业务</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28" name="矩形 27"/>
            <p:cNvSpPr/>
            <p:nvPr>
              <p:custDataLst>
                <p:tags r:id="rId26"/>
              </p:custDataLst>
            </p:nvPr>
          </p:nvSpPr>
          <p:spPr>
            <a:xfrm>
              <a:off x="7995044" y="2882538"/>
              <a:ext cx="1512168" cy="1440160"/>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0" dirty="0">
                  <a:solidFill>
                    <a:srgbClr val="FFFFFF"/>
                  </a:solidFill>
                  <a:cs typeface="+mn-ea"/>
                  <a:sym typeface="+mn-lt"/>
                </a:rPr>
                <a:t>优享服务</a:t>
              </a:r>
              <a:endParaRPr kumimoji="0" lang="zh-CN" altLang="en-US" sz="1800" b="1" i="0" u="none" strike="noStrike" kern="0" cap="none" spc="0" normalizeH="0" baseline="0" noProof="0" dirty="0">
                <a:ln>
                  <a:noFill/>
                </a:ln>
                <a:solidFill>
                  <a:srgbClr val="FFFFFF"/>
                </a:solidFill>
                <a:effectLst/>
                <a:uLnTx/>
                <a:uFillTx/>
                <a:cs typeface="+mn-ea"/>
                <a:sym typeface="+mn-lt"/>
              </a:endParaRPr>
            </a:p>
          </p:txBody>
        </p:sp>
        <p:cxnSp>
          <p:nvCxnSpPr>
            <p:cNvPr id="34" name="肘形连接符 32"/>
            <p:cNvCxnSpPr>
              <a:stCxn id="28" idx="0"/>
              <a:endCxn id="37" idx="3"/>
            </p:cNvCxnSpPr>
            <p:nvPr>
              <p:custDataLst>
                <p:tags r:id="rId27"/>
              </p:custDataLst>
            </p:nvPr>
          </p:nvCxnSpPr>
          <p:spPr>
            <a:xfrm rot="5400000" flipH="1" flipV="1">
              <a:off x="8505667" y="1973459"/>
              <a:ext cx="1154541" cy="663618"/>
            </a:xfrm>
            <a:prstGeom prst="bentConnector2">
              <a:avLst/>
            </a:prstGeom>
            <a:noFill/>
            <a:ln w="28575" cap="flat" cmpd="sng" algn="ctr">
              <a:solidFill>
                <a:srgbClr val="002060"/>
              </a:solidFill>
              <a:prstDash val="solid"/>
              <a:headEnd type="oval" w="med" len="med"/>
              <a:tailEnd type="oval" w="med" len="med"/>
            </a:ln>
          </p:spPr>
        </p:cxnSp>
        <p:sp>
          <p:nvSpPr>
            <p:cNvPr id="37" name="矩形 24"/>
            <p:cNvSpPr/>
            <p:nvPr>
              <p:custDataLst>
                <p:tags r:id="rId28"/>
              </p:custDataLst>
            </p:nvPr>
          </p:nvSpPr>
          <p:spPr>
            <a:xfrm flipH="1">
              <a:off x="9414746" y="1098259"/>
              <a:ext cx="447702" cy="1259476"/>
            </a:xfrm>
            <a:prstGeom prst="rect">
              <a:avLst/>
            </a:prstGeom>
            <a:solidFill>
              <a:srgbClr val="2E319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产品类型</a:t>
              </a:r>
              <a:endParaRPr kumimoji="0" lang="zh-CN" altLang="en-US" sz="1400" b="1" i="0" u="none" strike="noStrike" kern="0" cap="none" spc="0" normalizeH="0" baseline="0" noProof="0" dirty="0">
                <a:ln>
                  <a:noFill/>
                </a:ln>
                <a:solidFill>
                  <a:srgbClr val="FFFFFF"/>
                </a:solidFill>
                <a:effectLst/>
                <a:uLnTx/>
                <a:uFillTx/>
                <a:cs typeface="+mn-ea"/>
                <a:sym typeface="+mn-lt"/>
              </a:endParaRPr>
            </a:p>
          </p:txBody>
        </p:sp>
        <p:sp>
          <p:nvSpPr>
            <p:cNvPr id="48" name="矩形 47"/>
            <p:cNvSpPr/>
            <p:nvPr>
              <p:custDataLst>
                <p:tags r:id="rId29"/>
              </p:custDataLst>
            </p:nvPr>
          </p:nvSpPr>
          <p:spPr>
            <a:xfrm flipH="1">
              <a:off x="10067835" y="1452545"/>
              <a:ext cx="1251933" cy="360000"/>
            </a:xfrm>
            <a:prstGeom prst="rect">
              <a:avLst/>
            </a:prstGeom>
            <a:solidFill>
              <a:schemeClr val="bg1"/>
            </a:solidFill>
            <a:ln w="25400" cap="flat" cmpd="sng" algn="ctr">
              <a:solidFill>
                <a:srgbClr val="00206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cs typeface="+mn-ea"/>
                  <a:sym typeface="+mn-lt"/>
                </a:rPr>
                <a:t>优享服务</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grpSp>
      <p:sp>
        <p:nvSpPr>
          <p:cNvPr id="9" name="矩形 8"/>
          <p:cNvSpPr/>
          <p:nvPr>
            <p:custDataLst>
              <p:tags r:id="rId30"/>
            </p:custDataLst>
          </p:nvPr>
        </p:nvSpPr>
        <p:spPr>
          <a:xfrm>
            <a:off x="913765" y="5386070"/>
            <a:ext cx="1800225" cy="222885"/>
          </a:xfrm>
          <a:prstGeom prst="rect">
            <a:avLst/>
          </a:prstGeom>
          <a:solidFill>
            <a:srgbClr val="FFBD03"/>
          </a:solid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品牌</a:t>
            </a:r>
            <a:endParaRPr kumimoji="0" lang="zh-CN" altLang="en-US" sz="1300" i="0" u="none" strike="noStrike" kern="0" cap="none" spc="0" normalizeH="0" baseline="0" noProof="0" dirty="0">
              <a:ln>
                <a:noFill/>
              </a:ln>
              <a:solidFill>
                <a:srgbClr val="1E1E1E"/>
              </a:solidFill>
              <a:effectLst/>
              <a:uLnTx/>
              <a:uFillTx/>
              <a:cs typeface="+mn-ea"/>
              <a:sym typeface="+mn-lt"/>
            </a:endParaRPr>
          </a:p>
        </p:txBody>
      </p:sp>
      <p:sp>
        <p:nvSpPr>
          <p:cNvPr id="10" name="矩形 9"/>
          <p:cNvSpPr/>
          <p:nvPr>
            <p:custDataLst>
              <p:tags r:id="rId31"/>
            </p:custDataLst>
          </p:nvPr>
        </p:nvSpPr>
        <p:spPr>
          <a:xfrm>
            <a:off x="913765" y="5655310"/>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人力</a:t>
            </a:r>
            <a:endParaRPr kumimoji="0" lang="zh-CN" altLang="en-US" sz="1300" i="0" u="none" strike="noStrike" kern="0" cap="none" spc="0" normalizeH="0" baseline="0" noProof="0" dirty="0">
              <a:ln>
                <a:noFill/>
              </a:ln>
              <a:solidFill>
                <a:srgbClr val="1E1E1E"/>
              </a:solidFill>
              <a:effectLst/>
              <a:uLnTx/>
              <a:uFillTx/>
              <a:cs typeface="+mn-ea"/>
              <a:sym typeface="+mn-lt"/>
            </a:endParaRPr>
          </a:p>
        </p:txBody>
      </p:sp>
      <p:sp>
        <p:nvSpPr>
          <p:cNvPr id="11" name="矩形 10"/>
          <p:cNvSpPr/>
          <p:nvPr>
            <p:custDataLst>
              <p:tags r:id="rId32"/>
            </p:custDataLst>
          </p:nvPr>
        </p:nvSpPr>
        <p:spPr>
          <a:xfrm>
            <a:off x="913765" y="5116830"/>
            <a:ext cx="1800225" cy="222885"/>
          </a:xfrm>
          <a:prstGeom prst="rect">
            <a:avLst/>
          </a:prstGeom>
          <a:solidFill>
            <a:srgbClr val="FFBD03"/>
          </a:solid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战略</a:t>
            </a:r>
            <a:endParaRPr kumimoji="0" lang="zh-CN" altLang="en-US" sz="1300" i="0" u="none" strike="noStrike" kern="0" cap="none" spc="0" normalizeH="0" baseline="0" noProof="0" dirty="0">
              <a:ln>
                <a:noFill/>
              </a:ln>
              <a:solidFill>
                <a:srgbClr val="1E1E1E"/>
              </a:solidFill>
              <a:effectLst/>
              <a:uLnTx/>
              <a:uFillTx/>
              <a:cs typeface="+mn-ea"/>
              <a:sym typeface="+mn-lt"/>
            </a:endParaRPr>
          </a:p>
        </p:txBody>
      </p:sp>
      <p:sp>
        <p:nvSpPr>
          <p:cNvPr id="12" name="矩形 11"/>
          <p:cNvSpPr/>
          <p:nvPr>
            <p:custDataLst>
              <p:tags r:id="rId33"/>
            </p:custDataLst>
          </p:nvPr>
        </p:nvSpPr>
        <p:spPr>
          <a:xfrm>
            <a:off x="913765" y="592518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项目设计与评估</a:t>
            </a:r>
            <a:endParaRPr kumimoji="0" lang="zh-CN" altLang="en-US" sz="1300" i="0" u="none" strike="noStrike" kern="0" cap="none" spc="0" normalizeH="0" baseline="0" noProof="0" dirty="0">
              <a:ln>
                <a:noFill/>
              </a:ln>
              <a:solidFill>
                <a:srgbClr val="1E1E1E"/>
              </a:solidFill>
              <a:effectLst/>
              <a:uLnTx/>
              <a:uFillTx/>
              <a:cs typeface="+mn-ea"/>
              <a:sym typeface="+mn-lt"/>
            </a:endParaRPr>
          </a:p>
        </p:txBody>
      </p:sp>
      <p:sp>
        <p:nvSpPr>
          <p:cNvPr id="13" name="矩形 12"/>
          <p:cNvSpPr/>
          <p:nvPr>
            <p:custDataLst>
              <p:tags r:id="rId34"/>
            </p:custDataLst>
          </p:nvPr>
        </p:nvSpPr>
        <p:spPr>
          <a:xfrm>
            <a:off x="913765" y="619442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筹款</a:t>
            </a:r>
            <a:endParaRPr kumimoji="0" lang="zh-CN" altLang="en-US" sz="1300" i="0" u="none" strike="noStrike" kern="0" cap="none" spc="0" normalizeH="0" baseline="0" noProof="0" dirty="0">
              <a:ln>
                <a:noFill/>
              </a:ln>
              <a:solidFill>
                <a:srgbClr val="1E1E1E"/>
              </a:solidFill>
              <a:effectLst/>
              <a:uLnTx/>
              <a:uFillTx/>
              <a:cs typeface="+mn-ea"/>
              <a:sym typeface="+mn-lt"/>
            </a:endParaRPr>
          </a:p>
        </p:txBody>
      </p:sp>
      <p:sp>
        <p:nvSpPr>
          <p:cNvPr id="14" name="矩形 24"/>
          <p:cNvSpPr/>
          <p:nvPr>
            <p:custDataLst>
              <p:tags r:id="rId35"/>
            </p:custDataLst>
          </p:nvPr>
        </p:nvSpPr>
        <p:spPr>
          <a:xfrm>
            <a:off x="913765" y="6463665"/>
            <a:ext cx="1800225" cy="222885"/>
          </a:xfrm>
          <a:prstGeom prst="rect">
            <a:avLst/>
          </a:prstGeom>
          <a:noFill/>
          <a:ln w="6350" cap="flat" cmpd="sng" algn="ctr">
            <a:solidFill>
              <a:srgbClr val="31368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00" i="0" u="none" strike="noStrike" kern="0" cap="none" spc="0" normalizeH="0" baseline="0" noProof="0" dirty="0">
                <a:ln>
                  <a:noFill/>
                </a:ln>
                <a:solidFill>
                  <a:srgbClr val="1E1E1E"/>
                </a:solidFill>
                <a:effectLst/>
                <a:uLnTx/>
                <a:uFillTx/>
                <a:cs typeface="+mn-ea"/>
                <a:sym typeface="+mn-lt"/>
              </a:rPr>
              <a:t>企业</a:t>
            </a:r>
            <a:r>
              <a:rPr kumimoji="0" lang="en-US" altLang="zh-CN" sz="1300" i="0" u="none" strike="noStrike" kern="0" cap="none" spc="0" normalizeH="0" baseline="0" noProof="0" dirty="0">
                <a:ln>
                  <a:noFill/>
                </a:ln>
                <a:solidFill>
                  <a:srgbClr val="1E1E1E"/>
                </a:solidFill>
                <a:effectLst/>
                <a:uLnTx/>
                <a:uFillTx/>
                <a:cs typeface="+mn-ea"/>
                <a:sym typeface="+mn-lt"/>
              </a:rPr>
              <a:t>CSR</a:t>
            </a:r>
            <a:endParaRPr kumimoji="0" lang="en-US" altLang="zh-CN" sz="1300" i="0" u="none" strike="noStrike" kern="0" cap="none" spc="0" normalizeH="0" baseline="0" noProof="0" dirty="0">
              <a:ln>
                <a:noFill/>
              </a:ln>
              <a:solidFill>
                <a:srgbClr val="1E1E1E"/>
              </a:solidFill>
              <a:effectLst/>
              <a:uLnTx/>
              <a:uFillTx/>
              <a:cs typeface="+mn-ea"/>
              <a:sym typeface="+mn-lt"/>
            </a:endParaRPr>
          </a:p>
        </p:txBody>
      </p:sp>
      <p:sp>
        <p:nvSpPr>
          <p:cNvPr id="15" name="矩形 24"/>
          <p:cNvSpPr/>
          <p:nvPr>
            <p:custDataLst>
              <p:tags r:id="rId36"/>
            </p:custDataLst>
          </p:nvPr>
        </p:nvSpPr>
        <p:spPr>
          <a:xfrm>
            <a:off x="393700" y="5116830"/>
            <a:ext cx="447675" cy="1569720"/>
          </a:xfrm>
          <a:prstGeom prst="rect">
            <a:avLst/>
          </a:prstGeom>
          <a:gradFill>
            <a:gsLst>
              <a:gs pos="50000">
                <a:srgbClr val="5A80A7"/>
              </a:gs>
              <a:gs pos="0">
                <a:srgbClr val="91AAC4"/>
              </a:gs>
              <a:gs pos="100000">
                <a:srgbClr val="235589"/>
              </a:gs>
            </a:gsLst>
            <a:lin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业</a:t>
            </a:r>
            <a:endParaRPr kumimoji="0" lang="en-US" altLang="zh-CN" sz="1400" b="1" i="0" u="none" strike="noStrike" kern="0" cap="none" spc="0" normalizeH="0" baseline="0" noProof="0" dirty="0">
              <a:ln>
                <a:noFill/>
              </a:ln>
              <a:solidFill>
                <a:srgbClr val="FFFFFF"/>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务</a:t>
            </a:r>
            <a:endParaRPr kumimoji="0" lang="en-US" altLang="zh-CN" sz="1400" b="1" i="0" u="none" strike="noStrike" kern="0" cap="none" spc="0" normalizeH="0" baseline="0" noProof="0" dirty="0">
              <a:ln>
                <a:noFill/>
              </a:ln>
              <a:solidFill>
                <a:srgbClr val="FFFFFF"/>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cs typeface="+mn-ea"/>
                <a:sym typeface="+mn-lt"/>
              </a:rPr>
              <a:t>条</a:t>
            </a:r>
            <a:r>
              <a:rPr lang="zh-CN" altLang="en-US" sz="1400" b="1" kern="0" dirty="0">
                <a:solidFill>
                  <a:srgbClr val="FFFFFF"/>
                </a:solidFill>
                <a:cs typeface="+mn-ea"/>
                <a:sym typeface="+mn-lt"/>
              </a:rPr>
              <a:t>细分</a:t>
            </a:r>
            <a:endParaRPr kumimoji="0" lang="en-US" altLang="zh-CN" sz="1400" b="1" i="0" u="none" strike="noStrike" kern="0" cap="none" spc="0" normalizeH="0" baseline="0" noProof="0" dirty="0">
              <a:ln>
                <a:noFill/>
              </a:ln>
              <a:solidFill>
                <a:srgbClr val="FFFFFF"/>
              </a:solidFill>
              <a:effectLst/>
              <a:uLnTx/>
              <a:uFillTx/>
              <a:cs typeface="+mn-ea"/>
              <a:sym typeface="+mn-lt"/>
            </a:endParaRPr>
          </a:p>
        </p:txBody>
      </p:sp>
      <p:cxnSp>
        <p:nvCxnSpPr>
          <p:cNvPr id="21" name="肘形连接符 11"/>
          <p:cNvCxnSpPr/>
          <p:nvPr>
            <p:custDataLst>
              <p:tags r:id="rId37"/>
            </p:custDataLst>
          </p:nvPr>
        </p:nvCxnSpPr>
        <p:spPr>
          <a:xfrm rot="5400000" flipH="1" flipV="1">
            <a:off x="269629" y="4289432"/>
            <a:ext cx="1056986" cy="514636"/>
          </a:xfrm>
          <a:prstGeom prst="bentConnector2">
            <a:avLst/>
          </a:prstGeom>
          <a:noFill/>
          <a:ln w="28575" cap="flat" cmpd="sng" algn="ctr">
            <a:solidFill>
              <a:srgbClr val="31368D"/>
            </a:solidFill>
            <a:prstDash val="solid"/>
            <a:headEnd type="oval" w="med" len="med"/>
            <a:tailEnd type="oval" w="med" len="med"/>
          </a:ln>
        </p:spPr>
      </p:cxnSp>
      <p:cxnSp>
        <p:nvCxnSpPr>
          <p:cNvPr id="43" name="直線接點 130"/>
          <p:cNvCxnSpPr/>
          <p:nvPr/>
        </p:nvCxnSpPr>
        <p:spPr>
          <a:xfrm>
            <a:off x="697394" y="4849240"/>
            <a:ext cx="775198" cy="8076"/>
          </a:xfrm>
          <a:prstGeom prst="line">
            <a:avLst/>
          </a:prstGeom>
          <a:noFill/>
          <a:ln w="19050" cap="flat" cmpd="sng" algn="ctr">
            <a:solidFill>
              <a:srgbClr val="C00000"/>
            </a:solidFill>
            <a:prstDash val="dash"/>
          </a:ln>
        </p:spPr>
      </p:cxnSp>
      <p:sp>
        <p:nvSpPr>
          <p:cNvPr id="44" name="文字方塊 131"/>
          <p:cNvSpPr txBox="1"/>
          <p:nvPr/>
        </p:nvSpPr>
        <p:spPr>
          <a:xfrm>
            <a:off x="253371" y="2977614"/>
            <a:ext cx="892640" cy="461665"/>
          </a:xfrm>
          <a:prstGeom prst="rect">
            <a:avLst/>
          </a:prstGeom>
          <a:noFill/>
        </p:spPr>
        <p:txBody>
          <a:bodyPr wrap="square" rtlCol="0">
            <a:spAutoFit/>
          </a:bodyPr>
          <a:lstStyle/>
          <a:p>
            <a:pPr algn="ctr"/>
            <a:r>
              <a:rPr kumimoji="1" lang="zh-HK" altLang="en-US" sz="1200" b="1" dirty="0">
                <a:solidFill>
                  <a:srgbClr val="C00000"/>
                </a:solidFill>
                <a:cs typeface="+mn-ea"/>
                <a:sym typeface="+mn-lt"/>
              </a:rPr>
              <a:t>本次项目类型</a:t>
            </a:r>
            <a:endParaRPr kumimoji="1" lang="zh-HK" altLang="en-US" sz="1200" b="1" dirty="0">
              <a:solidFill>
                <a:srgbClr val="C00000"/>
              </a:solidFill>
              <a:cs typeface="+mn-ea"/>
              <a:sym typeface="+mn-lt"/>
            </a:endParaRPr>
          </a:p>
        </p:txBody>
      </p:sp>
      <p:cxnSp>
        <p:nvCxnSpPr>
          <p:cNvPr id="45" name="直線接點 132"/>
          <p:cNvCxnSpPr/>
          <p:nvPr/>
        </p:nvCxnSpPr>
        <p:spPr>
          <a:xfrm>
            <a:off x="705278" y="3806825"/>
            <a:ext cx="1" cy="1050491"/>
          </a:xfrm>
          <a:prstGeom prst="line">
            <a:avLst/>
          </a:prstGeom>
          <a:noFill/>
          <a:ln w="19050" cap="flat" cmpd="sng" algn="ctr">
            <a:solidFill>
              <a:srgbClr val="C00000"/>
            </a:solidFill>
            <a:prstDash val="dash"/>
          </a:ln>
        </p:spPr>
      </p:cxnSp>
      <p:sp>
        <p:nvSpPr>
          <p:cNvPr id="50" name="三角形 133"/>
          <p:cNvSpPr/>
          <p:nvPr/>
        </p:nvSpPr>
        <p:spPr>
          <a:xfrm>
            <a:off x="608262" y="3508009"/>
            <a:ext cx="194033" cy="257229"/>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sz="1600">
              <a:cs typeface="+mn-ea"/>
              <a:sym typeface="+mn-lt"/>
            </a:endParaRPr>
          </a:p>
        </p:txBody>
      </p:sp>
      <p:cxnSp>
        <p:nvCxnSpPr>
          <p:cNvPr id="51" name="直線接點 130"/>
          <p:cNvCxnSpPr>
            <a:endCxn id="18" idx="3"/>
          </p:cNvCxnSpPr>
          <p:nvPr/>
        </p:nvCxnSpPr>
        <p:spPr>
          <a:xfrm flipV="1">
            <a:off x="696265" y="1523349"/>
            <a:ext cx="2215001" cy="10371"/>
          </a:xfrm>
          <a:prstGeom prst="line">
            <a:avLst/>
          </a:prstGeom>
          <a:noFill/>
          <a:ln w="19050" cap="flat" cmpd="sng" algn="ctr">
            <a:solidFill>
              <a:srgbClr val="C00000"/>
            </a:solidFill>
            <a:prstDash val="dash"/>
          </a:ln>
        </p:spPr>
      </p:cxnSp>
      <p:cxnSp>
        <p:nvCxnSpPr>
          <p:cNvPr id="52" name="直線接點 132"/>
          <p:cNvCxnSpPr/>
          <p:nvPr/>
        </p:nvCxnSpPr>
        <p:spPr>
          <a:xfrm>
            <a:off x="696265" y="1533720"/>
            <a:ext cx="1" cy="1236896"/>
          </a:xfrm>
          <a:prstGeom prst="line">
            <a:avLst/>
          </a:prstGeom>
          <a:noFill/>
          <a:ln w="19050" cap="flat" cmpd="sng" algn="ctr">
            <a:solidFill>
              <a:srgbClr val="C00000"/>
            </a:solidFill>
            <a:prstDash val="dash"/>
          </a:ln>
        </p:spPr>
      </p:cxnSp>
      <p:sp>
        <p:nvSpPr>
          <p:cNvPr id="53" name="三角形 5"/>
          <p:cNvSpPr/>
          <p:nvPr/>
        </p:nvSpPr>
        <p:spPr>
          <a:xfrm rot="10800000">
            <a:off x="599249" y="2703979"/>
            <a:ext cx="194033" cy="257229"/>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sz="1600">
              <a:cs typeface="+mn-ea"/>
              <a:sym typeface="+mn-lt"/>
            </a:endParaRPr>
          </a:p>
        </p:txBody>
      </p:sp>
      <p:cxnSp>
        <p:nvCxnSpPr>
          <p:cNvPr id="54" name="直線接點 132"/>
          <p:cNvCxnSpPr/>
          <p:nvPr/>
        </p:nvCxnSpPr>
        <p:spPr>
          <a:xfrm>
            <a:off x="1472592" y="4857316"/>
            <a:ext cx="0" cy="528754"/>
          </a:xfrm>
          <a:prstGeom prst="line">
            <a:avLst/>
          </a:prstGeom>
          <a:noFill/>
          <a:ln w="19050" cap="flat" cmpd="sng" algn="ctr">
            <a:solidFill>
              <a:srgbClr val="C00000"/>
            </a:solidFill>
            <a:prstDash val="dash"/>
          </a:ln>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txBox="1">
            <a:spLocks noChangeArrowheads="1"/>
          </p:cNvSpPr>
          <p:nvPr/>
        </p:nvSpPr>
        <p:spPr bwMode="auto">
          <a:xfrm>
            <a:off x="496888" y="179388"/>
            <a:ext cx="10268648" cy="755650"/>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eaLnBrk="1" hangingPunct="1"/>
            <a:r>
              <a:rPr lang="en-US" altLang="zh-CN" sz="2400" b="1" kern="0" dirty="0">
                <a:solidFill>
                  <a:schemeClr val="bg1"/>
                </a:solidFill>
                <a:latin typeface="+mn-lt"/>
                <a:ea typeface="+mn-ea"/>
                <a:cs typeface="+mn-ea"/>
                <a:sym typeface="+mn-lt"/>
              </a:rPr>
              <a:t>ABC</a:t>
            </a:r>
            <a:r>
              <a:rPr lang="zh-CN" altLang="en-US" sz="2400" b="1" kern="0" dirty="0">
                <a:solidFill>
                  <a:schemeClr val="bg1"/>
                </a:solidFill>
                <a:latin typeface="+mn-lt"/>
                <a:ea typeface="+mn-ea"/>
                <a:cs typeface="+mn-ea"/>
                <a:sym typeface="+mn-lt"/>
              </a:rPr>
              <a:t>过往项目涉及</a:t>
            </a:r>
            <a:r>
              <a:rPr lang="en-US" altLang="zh-CN" sz="2400" b="1" kern="0" dirty="0">
                <a:solidFill>
                  <a:schemeClr val="bg1"/>
                </a:solidFill>
                <a:latin typeface="+mn-lt"/>
                <a:ea typeface="+mn-ea"/>
                <a:cs typeface="+mn-ea"/>
                <a:sym typeface="+mn-lt"/>
              </a:rPr>
              <a:t>20</a:t>
            </a:r>
            <a:r>
              <a:rPr lang="zh-CN" altLang="en-US" sz="2400" b="1" kern="0" dirty="0">
                <a:solidFill>
                  <a:schemeClr val="bg1"/>
                </a:solidFill>
                <a:latin typeface="+mn-lt"/>
                <a:ea typeface="+mn-ea"/>
                <a:cs typeface="+mn-ea"/>
                <a:sym typeface="+mn-lt"/>
              </a:rPr>
              <a:t>余个公益领域话题，其中教育相关议题是</a:t>
            </a:r>
            <a:r>
              <a:rPr lang="en-US" altLang="zh-CN" sz="2400" b="1" kern="0" dirty="0">
                <a:solidFill>
                  <a:schemeClr val="bg1"/>
                </a:solidFill>
                <a:latin typeface="+mn-lt"/>
                <a:ea typeface="+mn-ea"/>
                <a:cs typeface="+mn-ea"/>
                <a:sym typeface="+mn-lt"/>
              </a:rPr>
              <a:t>ABC</a:t>
            </a:r>
            <a:r>
              <a:rPr lang="zh-CN" altLang="en-US" sz="2400" b="1" kern="0" dirty="0">
                <a:solidFill>
                  <a:schemeClr val="bg1"/>
                </a:solidFill>
                <a:latin typeface="+mn-lt"/>
                <a:ea typeface="+mn-ea"/>
                <a:cs typeface="+mn-ea"/>
                <a:sym typeface="+mn-lt"/>
              </a:rPr>
              <a:t>着力深耕的优势领域</a:t>
            </a:r>
            <a:endParaRPr lang="zh-CN" altLang="en-US" sz="2400" b="1" kern="0" dirty="0">
              <a:latin typeface="+mn-lt"/>
              <a:ea typeface="+mn-ea"/>
              <a:cs typeface="+mn-ea"/>
              <a:sym typeface="+mn-lt"/>
            </a:endParaRPr>
          </a:p>
        </p:txBody>
      </p:sp>
      <p:sp>
        <p:nvSpPr>
          <p:cNvPr id="73" name="圓角化對角線角落矩形 32"/>
          <p:cNvSpPr/>
          <p:nvPr/>
        </p:nvSpPr>
        <p:spPr>
          <a:xfrm>
            <a:off x="2289008"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cs typeface="+mn-ea"/>
                <a:sym typeface="+mn-lt"/>
              </a:rPr>
              <a:t>环境保护</a:t>
            </a:r>
            <a:endParaRPr kumimoji="0" lang="zh-CN" altLang="en-US" sz="2000" b="1" i="0" u="none" strike="noStrike" kern="0" cap="none" spc="0" normalizeH="0" baseline="0" noProof="0" dirty="0">
              <a:ln>
                <a:noFill/>
              </a:ln>
              <a:solidFill>
                <a:srgbClr val="FFFFFF"/>
              </a:solidFill>
              <a:effectLst/>
              <a:uLnTx/>
              <a:uFillTx/>
              <a:cs typeface="+mn-ea"/>
              <a:sym typeface="+mn-lt"/>
            </a:endParaRPr>
          </a:p>
        </p:txBody>
      </p:sp>
      <p:sp>
        <p:nvSpPr>
          <p:cNvPr id="74" name="圓角化對角線角落矩形 32"/>
          <p:cNvSpPr/>
          <p:nvPr/>
        </p:nvSpPr>
        <p:spPr>
          <a:xfrm>
            <a:off x="4258334"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cs typeface="+mn-ea"/>
                <a:sym typeface="+mn-lt"/>
              </a:rPr>
              <a:t>医疗健康</a:t>
            </a:r>
            <a:endParaRPr kumimoji="0" lang="zh-CN" altLang="en-US" sz="2000" b="1" i="0" u="none" strike="noStrike" kern="0" cap="none" spc="0" normalizeH="0" baseline="0" noProof="0" dirty="0">
              <a:ln>
                <a:noFill/>
              </a:ln>
              <a:solidFill>
                <a:srgbClr val="FFFFFF"/>
              </a:solidFill>
              <a:effectLst/>
              <a:uLnTx/>
              <a:uFillTx/>
              <a:cs typeface="+mn-ea"/>
              <a:sym typeface="+mn-lt"/>
            </a:endParaRPr>
          </a:p>
        </p:txBody>
      </p:sp>
      <p:sp>
        <p:nvSpPr>
          <p:cNvPr id="75" name="圓角化對角線角落矩形 32"/>
          <p:cNvSpPr/>
          <p:nvPr/>
        </p:nvSpPr>
        <p:spPr>
          <a:xfrm>
            <a:off x="6227660"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cs typeface="+mn-ea"/>
                <a:sym typeface="+mn-lt"/>
              </a:rPr>
              <a:t>弱势群体</a:t>
            </a:r>
            <a:endParaRPr kumimoji="0" lang="zh-CN" altLang="en-US" sz="2000" b="1" i="0" u="none" strike="noStrike" kern="0" cap="none" spc="0" normalizeH="0" baseline="0" noProof="0" dirty="0">
              <a:ln>
                <a:noFill/>
              </a:ln>
              <a:solidFill>
                <a:srgbClr val="FFFFFF"/>
              </a:solidFill>
              <a:effectLst/>
              <a:uLnTx/>
              <a:uFillTx/>
              <a:cs typeface="+mn-ea"/>
              <a:sym typeface="+mn-lt"/>
            </a:endParaRPr>
          </a:p>
        </p:txBody>
      </p:sp>
      <p:sp>
        <p:nvSpPr>
          <p:cNvPr id="76" name="圓角化對角線角落矩形 32"/>
          <p:cNvSpPr/>
          <p:nvPr/>
        </p:nvSpPr>
        <p:spPr>
          <a:xfrm>
            <a:off x="319682" y="1755649"/>
            <a:ext cx="1706009" cy="833804"/>
          </a:xfrm>
          <a:prstGeom prst="round2Diag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chemeClr val="accent1"/>
                </a:solidFill>
                <a:effectLst/>
                <a:uLnTx/>
                <a:uFillTx/>
                <a:cs typeface="+mn-ea"/>
                <a:sym typeface="+mn-lt"/>
              </a:rPr>
              <a:t>教育</a:t>
            </a:r>
            <a:endParaRPr kumimoji="0" lang="zh-CN" altLang="en-US" sz="2000" b="1" i="0" u="none" strike="noStrike" kern="0" cap="none" spc="0" normalizeH="0" baseline="0" noProof="0" dirty="0">
              <a:ln>
                <a:noFill/>
              </a:ln>
              <a:solidFill>
                <a:schemeClr val="accent1"/>
              </a:solidFill>
              <a:effectLst/>
              <a:uLnTx/>
              <a:uFillTx/>
              <a:cs typeface="+mn-ea"/>
              <a:sym typeface="+mn-lt"/>
            </a:endParaRPr>
          </a:p>
        </p:txBody>
      </p:sp>
      <p:sp>
        <p:nvSpPr>
          <p:cNvPr id="77" name="圓角化對角線角落矩形 32"/>
          <p:cNvSpPr/>
          <p:nvPr/>
        </p:nvSpPr>
        <p:spPr>
          <a:xfrm>
            <a:off x="8196985"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0" cap="none" spc="0" normalizeH="0" baseline="0" noProof="0" dirty="0">
                <a:ln>
                  <a:noFill/>
                </a:ln>
                <a:solidFill>
                  <a:srgbClr val="FFFFFF"/>
                </a:solidFill>
                <a:effectLst/>
                <a:uLnTx/>
                <a:uFillTx/>
                <a:cs typeface="+mn-ea"/>
                <a:sym typeface="+mn-lt"/>
              </a:rPr>
              <a:t>文化艺术</a:t>
            </a:r>
            <a:endParaRPr kumimoji="0" lang="zh-CN" altLang="en-US" sz="2000" b="1" i="0" u="none" strike="noStrike" kern="0" cap="none" spc="0" normalizeH="0" baseline="0" noProof="0" dirty="0">
              <a:ln>
                <a:noFill/>
              </a:ln>
              <a:solidFill>
                <a:srgbClr val="FFFFFF"/>
              </a:solidFill>
              <a:effectLst/>
              <a:uLnTx/>
              <a:uFillTx/>
              <a:cs typeface="+mn-ea"/>
              <a:sym typeface="+mn-lt"/>
            </a:endParaRPr>
          </a:p>
        </p:txBody>
      </p:sp>
      <p:sp>
        <p:nvSpPr>
          <p:cNvPr id="78" name="圓角化對角線角落矩形 32"/>
          <p:cNvSpPr/>
          <p:nvPr/>
        </p:nvSpPr>
        <p:spPr>
          <a:xfrm>
            <a:off x="10166309" y="1755649"/>
            <a:ext cx="1706009" cy="833804"/>
          </a:xfrm>
          <a:prstGeom prst="round2Diag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0" dirty="0">
                <a:solidFill>
                  <a:srgbClr val="FFFFFF"/>
                </a:solidFill>
                <a:cs typeface="+mn-ea"/>
                <a:sym typeface="+mn-lt"/>
              </a:rPr>
              <a:t>社会发展</a:t>
            </a:r>
            <a:endParaRPr kumimoji="0" lang="zh-CN" altLang="en-US" sz="2000" b="1" i="0" u="none" strike="noStrike" kern="0" cap="none" spc="0" normalizeH="0" baseline="0" noProof="0" dirty="0">
              <a:ln>
                <a:noFill/>
              </a:ln>
              <a:solidFill>
                <a:srgbClr val="FFFFFF"/>
              </a:solidFill>
              <a:effectLst/>
              <a:uLnTx/>
              <a:uFillTx/>
              <a:cs typeface="+mn-ea"/>
              <a:sym typeface="+mn-lt"/>
            </a:endParaRPr>
          </a:p>
        </p:txBody>
      </p:sp>
      <p:sp>
        <p:nvSpPr>
          <p:cNvPr id="79" name="iSḷiďè"/>
          <p:cNvSpPr/>
          <p:nvPr/>
        </p:nvSpPr>
        <p:spPr>
          <a:xfrm>
            <a:off x="2289008" y="2774127"/>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全景扫描</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组织发展</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鸟类保护</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湿地保护</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可持续新经济发展</a:t>
            </a:r>
            <a:endParaRPr kumimoji="1" lang="en-US" altLang="zh-CN" sz="1400" dirty="0">
              <a:solidFill>
                <a:schemeClr val="tx1"/>
              </a:solidFill>
              <a:cs typeface="+mn-ea"/>
              <a:sym typeface="+mn-lt"/>
            </a:endParaRPr>
          </a:p>
        </p:txBody>
      </p:sp>
      <p:sp>
        <p:nvSpPr>
          <p:cNvPr id="80" name="iSḷiďè"/>
          <p:cNvSpPr/>
          <p:nvPr/>
        </p:nvSpPr>
        <p:spPr>
          <a:xfrm>
            <a:off x="4258334"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心理健康</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大病救助</a:t>
            </a:r>
            <a:endParaRPr kumimoji="1" lang="en-US" altLang="zh-CN" sz="1400" dirty="0">
              <a:solidFill>
                <a:schemeClr val="tx1"/>
              </a:solidFill>
              <a:cs typeface="+mn-ea"/>
              <a:sym typeface="+mn-lt"/>
            </a:endParaRPr>
          </a:p>
        </p:txBody>
      </p:sp>
      <p:sp>
        <p:nvSpPr>
          <p:cNvPr id="81" name="iSḷiďè"/>
          <p:cNvSpPr/>
          <p:nvPr/>
        </p:nvSpPr>
        <p:spPr>
          <a:xfrm>
            <a:off x="6227660"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女性公益</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独抚母亲</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职场母亲</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青年发展</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养老生态</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某弱势群体</a:t>
            </a:r>
            <a:endParaRPr kumimoji="1" lang="en-US" altLang="zh-CN" sz="1400" dirty="0">
              <a:solidFill>
                <a:schemeClr val="tx1"/>
              </a:solidFill>
              <a:cs typeface="+mn-ea"/>
              <a:sym typeface="+mn-lt"/>
            </a:endParaRPr>
          </a:p>
        </p:txBody>
      </p:sp>
      <p:sp>
        <p:nvSpPr>
          <p:cNvPr id="82" name="iSḷiďè"/>
          <p:cNvSpPr/>
          <p:nvPr/>
        </p:nvSpPr>
        <p:spPr>
          <a:xfrm>
            <a:off x="319682" y="2751373"/>
            <a:ext cx="1706009" cy="3130426"/>
          </a:xfrm>
          <a:prstGeom prst="roundRect">
            <a:avLst>
              <a:gd name="adj" fmla="val 4626"/>
            </a:avLst>
          </a:prstGeom>
          <a:solidFill>
            <a:schemeClr val="bg1"/>
          </a:solidFill>
          <a:ln>
            <a:solidFill>
              <a:srgbClr val="FFDA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全景扫描</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困境儿童</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社会情感</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教育信息化</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科学素养</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en-US" altLang="zh-CN" sz="1400" dirty="0">
                <a:solidFill>
                  <a:schemeClr val="tx1"/>
                </a:solidFill>
                <a:cs typeface="+mn-ea"/>
                <a:sym typeface="+mn-lt"/>
              </a:rPr>
              <a:t>0~3</a:t>
            </a:r>
            <a:r>
              <a:rPr kumimoji="1" lang="zh-CN" altLang="en-US" sz="1400" dirty="0">
                <a:solidFill>
                  <a:schemeClr val="tx1"/>
                </a:solidFill>
                <a:cs typeface="+mn-ea"/>
                <a:sym typeface="+mn-lt"/>
              </a:rPr>
              <a:t>期早期发展</a:t>
            </a:r>
            <a:endParaRPr kumimoji="1" lang="en-US" altLang="zh-CN" sz="1400" dirty="0">
              <a:solidFill>
                <a:schemeClr val="tx1"/>
              </a:solidFill>
              <a:cs typeface="+mn-ea"/>
              <a:sym typeface="+mn-lt"/>
            </a:endParaRPr>
          </a:p>
        </p:txBody>
      </p:sp>
      <p:sp>
        <p:nvSpPr>
          <p:cNvPr id="83" name="iSḷiďè"/>
          <p:cNvSpPr/>
          <p:nvPr/>
        </p:nvSpPr>
        <p:spPr>
          <a:xfrm>
            <a:off x="8196985"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民艺扶贫</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明星慈善</a:t>
            </a:r>
            <a:endParaRPr kumimoji="1" lang="en-US" altLang="zh-CN" sz="1400" dirty="0">
              <a:solidFill>
                <a:schemeClr val="tx1"/>
              </a:solidFill>
              <a:cs typeface="+mn-ea"/>
              <a:sym typeface="+mn-lt"/>
            </a:endParaRPr>
          </a:p>
        </p:txBody>
      </p:sp>
      <p:sp>
        <p:nvSpPr>
          <p:cNvPr id="84" name="iSḷiďè"/>
          <p:cNvSpPr/>
          <p:nvPr/>
        </p:nvSpPr>
        <p:spPr>
          <a:xfrm>
            <a:off x="10166309" y="2751373"/>
            <a:ext cx="1706009" cy="3130426"/>
          </a:xfrm>
          <a:prstGeom prst="roundRect">
            <a:avLst>
              <a:gd name="adj" fmla="val 4626"/>
            </a:avLst>
          </a:prstGeom>
          <a:solidFill>
            <a:schemeClr val="bg1"/>
          </a:solidFill>
          <a:ln>
            <a:solidFill>
              <a:srgbClr val="31368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79705" algn="ctr">
              <a:lnSpc>
                <a:spcPct val="110000"/>
              </a:lnSpc>
              <a:buFont typeface="Arial" panose="020B0604020202020204" pitchFamily="34" charset="0"/>
              <a:buChar char="•"/>
            </a:pPr>
            <a:r>
              <a:rPr lang="zh-CN" altLang="en-US" sz="1400" dirty="0">
                <a:solidFill>
                  <a:schemeClr val="tx1"/>
                </a:solidFill>
                <a:cs typeface="+mn-ea"/>
                <a:sym typeface="+mn-lt"/>
              </a:rPr>
              <a:t>抗击疫情</a:t>
            </a:r>
            <a:endParaRPr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社区基金会</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乡村振兴</a:t>
            </a:r>
            <a:endParaRPr kumimoji="1" lang="en-US" altLang="zh-CN" sz="1400" dirty="0">
              <a:solidFill>
                <a:schemeClr val="tx1"/>
              </a:solidFill>
              <a:cs typeface="+mn-ea"/>
              <a:sym typeface="+mn-lt"/>
            </a:endParaRPr>
          </a:p>
          <a:p>
            <a:pPr marL="179705" indent="-179705" algn="ctr">
              <a:lnSpc>
                <a:spcPct val="110000"/>
              </a:lnSpc>
              <a:buFont typeface="Arial" panose="020B0604020202020204" pitchFamily="34" charset="0"/>
              <a:buChar char="•"/>
            </a:pPr>
            <a:r>
              <a:rPr kumimoji="1" lang="zh-CN" altLang="en-US" sz="1400" dirty="0">
                <a:solidFill>
                  <a:schemeClr val="tx1"/>
                </a:solidFill>
                <a:cs typeface="+mn-ea"/>
                <a:sym typeface="+mn-lt"/>
              </a:rPr>
              <a:t>社区治理</a:t>
            </a:r>
            <a:endParaRPr kumimoji="1" lang="en-US" altLang="zh-CN" sz="1400" dirty="0">
              <a:solidFill>
                <a:schemeClr val="tx1"/>
              </a:solidFill>
              <a:cs typeface="+mn-ea"/>
              <a:sym typeface="+mn-lt"/>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4"/>
          <p:cNvSpPr txBox="1"/>
          <p:nvPr/>
        </p:nvSpPr>
        <p:spPr bwMode="auto">
          <a:xfrm>
            <a:off x="468550" y="84699"/>
            <a:ext cx="10179509" cy="1014730"/>
          </a:xfrm>
          <a:prstGeom prst="rect">
            <a:avLst/>
          </a:prstGeom>
          <a:noFill/>
          <a:ln w="9525" algn="ctr">
            <a:noFill/>
            <a:miter lim="800000"/>
          </a:ln>
        </p:spPr>
        <p:txBody>
          <a:bodyPr vert="horz" wrap="square" lIns="90000" tIns="45720" rIns="91440" bIns="45720" numCol="1" anchor="ctr" anchorCtr="0" compatLnSpc="1">
            <a:spAutoFit/>
          </a:bodyPr>
          <a:lstStyle>
            <a:lvl1pPr algn="l" rtl="0" eaLnBrk="0" fontAlgn="base" hangingPunct="0">
              <a:lnSpc>
                <a:spcPct val="90000"/>
              </a:lnSpc>
              <a:spcBef>
                <a:spcPct val="0"/>
              </a:spcBef>
              <a:spcAft>
                <a:spcPct val="0"/>
              </a:spcAft>
              <a:defRPr sz="2800">
                <a:solidFill>
                  <a:schemeClr val="tx2"/>
                </a:solidFill>
                <a:latin typeface="+mj-ea"/>
                <a:ea typeface="+mj-ea"/>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pPr marL="0" marR="0" lvl="0" indent="0" algn="l" defTabSz="914400" rtl="0" eaLnBrk="0" fontAlgn="base" latinLnBrk="0" hangingPunct="0">
              <a:lnSpc>
                <a:spcPts val="36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过往</a:t>
            </a:r>
            <a:r>
              <a:rPr kumimoji="0" lang="en-US" altLang="zh-CN" sz="2400" b="1" i="0" u="none" strike="noStrike" kern="0" cap="none" spc="0" normalizeH="0" baseline="0" noProof="0" dirty="0">
                <a:ln>
                  <a:noFill/>
                </a:ln>
                <a:solidFill>
                  <a:srgbClr val="FFFFFF"/>
                </a:solidFill>
                <a:effectLst/>
                <a:uLnTx/>
                <a:uFillTx/>
                <a:latin typeface="+mn-lt"/>
                <a:ea typeface="+mn-ea"/>
                <a:cs typeface="+mn-ea"/>
                <a:sym typeface="+mn-lt"/>
              </a:rPr>
              <a:t>ABC</a:t>
            </a: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在战略设计、品牌策划方面的经验、对教育领域的深入洞察和对志愿者组织的独到理解能够帮助我们更好的和六和</a:t>
            </a: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合作</a:t>
            </a:r>
            <a:endPar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endParaRPr>
          </a:p>
        </p:txBody>
      </p:sp>
      <p:sp>
        <p:nvSpPr>
          <p:cNvPr id="3" name="圆角矩形 2"/>
          <p:cNvSpPr/>
          <p:nvPr/>
        </p:nvSpPr>
        <p:spPr>
          <a:xfrm>
            <a:off x="625788" y="1754189"/>
            <a:ext cx="329663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1"/>
                </a:solidFill>
                <a:cs typeface="+mn-ea"/>
                <a:sym typeface="+mn-lt"/>
              </a:rPr>
              <a:t>战略设计经验</a:t>
            </a:r>
            <a:endParaRPr kumimoji="0" lang="zh-CN" altLang="en-US" b="1" i="0" u="none" strike="noStrike" cap="none" spc="0" normalizeH="0" baseline="0" dirty="0">
              <a:ln>
                <a:noFill/>
              </a:ln>
              <a:solidFill>
                <a:schemeClr val="bg1"/>
              </a:solidFill>
              <a:effectLst/>
              <a:uFillTx/>
              <a:cs typeface="+mn-ea"/>
              <a:sym typeface="+mn-lt"/>
            </a:endParaRPr>
          </a:p>
        </p:txBody>
      </p:sp>
      <p:sp>
        <p:nvSpPr>
          <p:cNvPr id="4" name="圆角矩形 3"/>
          <p:cNvSpPr/>
          <p:nvPr/>
        </p:nvSpPr>
        <p:spPr>
          <a:xfrm>
            <a:off x="6096001" y="1754188"/>
            <a:ext cx="355502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r>
              <a:rPr lang="zh-CN" altLang="en-US" b="1" dirty="0">
                <a:solidFill>
                  <a:schemeClr val="bg1"/>
                </a:solidFill>
                <a:cs typeface="+mn-ea"/>
                <a:sym typeface="+mn-lt"/>
              </a:rPr>
              <a:t>品牌策划经验</a:t>
            </a:r>
            <a:endParaRPr lang="zh-CN" altLang="en-US" b="1" dirty="0">
              <a:solidFill>
                <a:schemeClr val="bg1"/>
              </a:solidFill>
              <a:cs typeface="+mn-ea"/>
              <a:sym typeface="+mn-lt"/>
            </a:endParaRPr>
          </a:p>
        </p:txBody>
      </p:sp>
      <p:sp>
        <p:nvSpPr>
          <p:cNvPr id="24" name="圆角矩形 23"/>
          <p:cNvSpPr/>
          <p:nvPr/>
        </p:nvSpPr>
        <p:spPr>
          <a:xfrm>
            <a:off x="3323267" y="4239494"/>
            <a:ext cx="3296638" cy="450445"/>
          </a:xfrm>
          <a:prstGeom prst="roundRect">
            <a:avLst/>
          </a:prstGeom>
          <a:solidFill>
            <a:schemeClr val="accent1">
              <a:lumMod val="60000"/>
              <a:lumOff val="40000"/>
            </a:schemeClr>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1"/>
                </a:solidFill>
                <a:cs typeface="+mn-ea"/>
                <a:sym typeface="+mn-lt"/>
              </a:rPr>
              <a:t>教育领域洞察</a:t>
            </a:r>
            <a:endParaRPr kumimoji="0" lang="zh-CN" altLang="en-US" b="1" i="0" u="none" strike="noStrike" cap="none" spc="0" normalizeH="0" baseline="0" dirty="0">
              <a:ln>
                <a:noFill/>
              </a:ln>
              <a:solidFill>
                <a:schemeClr val="bg1"/>
              </a:solidFill>
              <a:effectLst/>
              <a:uFillTx/>
              <a:cs typeface="+mn-ea"/>
              <a:sym typeface="+mn-lt"/>
            </a:endParaRPr>
          </a:p>
        </p:txBody>
      </p:sp>
      <p:pic>
        <p:nvPicPr>
          <p:cNvPr id="16" name="图片 15"/>
          <p:cNvPicPr>
            <a:picLocks noChangeAspect="1"/>
          </p:cNvPicPr>
          <p:nvPr/>
        </p:nvPicPr>
        <p:blipFill>
          <a:blip r:embed="rId1"/>
          <a:stretch>
            <a:fillRect/>
          </a:stretch>
        </p:blipFill>
        <p:spPr>
          <a:xfrm>
            <a:off x="3323612" y="4784691"/>
            <a:ext cx="2279759" cy="1036065"/>
          </a:xfrm>
          <a:prstGeom prst="rect">
            <a:avLst/>
          </a:prstGeom>
        </p:spPr>
      </p:pic>
      <p:pic>
        <p:nvPicPr>
          <p:cNvPr id="17" name="图片 16"/>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5138046" y="4981028"/>
            <a:ext cx="2546215" cy="1273453"/>
          </a:xfrm>
          <a:prstGeom prst="rect">
            <a:avLst/>
          </a:prstGeom>
        </p:spPr>
      </p:pic>
      <p:pic>
        <p:nvPicPr>
          <p:cNvPr id="7" name="图片 6"/>
          <p:cNvPicPr>
            <a:picLocks noChangeAspect="1"/>
          </p:cNvPicPr>
          <p:nvPr/>
        </p:nvPicPr>
        <p:blipFill>
          <a:blip r:embed="rId4"/>
          <a:stretch>
            <a:fillRect/>
          </a:stretch>
        </p:blipFill>
        <p:spPr>
          <a:xfrm>
            <a:off x="6096000" y="2307764"/>
            <a:ext cx="1972885" cy="1121236"/>
          </a:xfrm>
          <a:prstGeom prst="rect">
            <a:avLst/>
          </a:prstGeom>
        </p:spPr>
      </p:pic>
      <p:pic>
        <p:nvPicPr>
          <p:cNvPr id="18" name="图片 17"/>
          <p:cNvPicPr>
            <a:picLocks noChangeAspect="1"/>
          </p:cNvPicPr>
          <p:nvPr/>
        </p:nvPicPr>
        <p:blipFill>
          <a:blip r:embed="rId5"/>
          <a:stretch>
            <a:fillRect/>
          </a:stretch>
        </p:blipFill>
        <p:spPr>
          <a:xfrm>
            <a:off x="6772657" y="2671152"/>
            <a:ext cx="2143378" cy="1029780"/>
          </a:xfrm>
          <a:prstGeom prst="rect">
            <a:avLst/>
          </a:prstGeom>
        </p:spPr>
      </p:pic>
      <p:pic>
        <p:nvPicPr>
          <p:cNvPr id="21" name="图片 20"/>
          <p:cNvPicPr>
            <a:picLocks noChangeAspect="1"/>
          </p:cNvPicPr>
          <p:nvPr/>
        </p:nvPicPr>
        <p:blipFill>
          <a:blip r:embed="rId6"/>
          <a:stretch>
            <a:fillRect/>
          </a:stretch>
        </p:blipFill>
        <p:spPr>
          <a:xfrm>
            <a:off x="7975595" y="2901606"/>
            <a:ext cx="1880879" cy="1051527"/>
          </a:xfrm>
          <a:prstGeom prst="rect">
            <a:avLst/>
          </a:prstGeom>
        </p:spPr>
      </p:pic>
      <p:pic>
        <p:nvPicPr>
          <p:cNvPr id="23" name="图片 22"/>
          <p:cNvPicPr>
            <a:picLocks noChangeAspect="1"/>
          </p:cNvPicPr>
          <p:nvPr/>
        </p:nvPicPr>
        <p:blipFill>
          <a:blip r:embed="rId7"/>
          <a:stretch>
            <a:fillRect/>
          </a:stretch>
        </p:blipFill>
        <p:spPr>
          <a:xfrm>
            <a:off x="625787" y="2398137"/>
            <a:ext cx="1911096" cy="1051177"/>
          </a:xfrm>
          <a:prstGeom prst="rect">
            <a:avLst/>
          </a:prstGeom>
        </p:spPr>
      </p:pic>
      <p:pic>
        <p:nvPicPr>
          <p:cNvPr id="27" name="图片 26"/>
          <p:cNvPicPr>
            <a:picLocks noChangeAspect="1"/>
          </p:cNvPicPr>
          <p:nvPr/>
        </p:nvPicPr>
        <p:blipFill>
          <a:blip r:embed="rId8"/>
          <a:stretch>
            <a:fillRect/>
          </a:stretch>
        </p:blipFill>
        <p:spPr>
          <a:xfrm>
            <a:off x="1369826" y="2640056"/>
            <a:ext cx="2141480" cy="1179797"/>
          </a:xfrm>
          <a:prstGeom prst="rect">
            <a:avLst/>
          </a:prstGeom>
        </p:spPr>
      </p:pic>
      <p:pic>
        <p:nvPicPr>
          <p:cNvPr id="29" name="图片 28"/>
          <p:cNvPicPr>
            <a:picLocks noChangeAspect="1"/>
          </p:cNvPicPr>
          <p:nvPr/>
        </p:nvPicPr>
        <p:blipFill>
          <a:blip r:embed="rId9"/>
          <a:stretch>
            <a:fillRect/>
          </a:stretch>
        </p:blipFill>
        <p:spPr>
          <a:xfrm>
            <a:off x="2059274" y="2892827"/>
            <a:ext cx="1987189" cy="102978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3760" y="2277276"/>
            <a:ext cx="3467616" cy="1754326"/>
          </a:xfrm>
          <a:prstGeom prst="rect">
            <a:avLst/>
          </a:prstGeom>
          <a:noFill/>
        </p:spPr>
        <p:txBody>
          <a:bodyPr wrap="none" rtlCol="0">
            <a:spAutoFit/>
          </a:bodyPr>
          <a:lstStyle/>
          <a:p>
            <a:pPr algn="l"/>
            <a:r>
              <a:rPr kumimoji="1" lang="zh-CN" altLang="en-US" sz="3600" b="1" dirty="0">
                <a:solidFill>
                  <a:schemeClr val="bg1"/>
                </a:solidFill>
                <a:cs typeface="+mn-ea"/>
                <a:sym typeface="+mn-lt"/>
              </a:rPr>
              <a:t>附录</a:t>
            </a:r>
            <a:endParaRPr kumimoji="1" lang="zh-CN" altLang="en-US" sz="3600" b="1" dirty="0">
              <a:solidFill>
                <a:schemeClr val="bg1"/>
              </a:solidFill>
              <a:cs typeface="+mn-ea"/>
              <a:sym typeface="+mn-lt"/>
            </a:endParaRPr>
          </a:p>
          <a:p>
            <a:pPr algn="l"/>
            <a:endParaRPr kumimoji="1" lang="zh-CN" altLang="en-US" sz="3600" b="1" dirty="0">
              <a:solidFill>
                <a:schemeClr val="bg1"/>
              </a:solidFill>
              <a:cs typeface="+mn-ea"/>
              <a:sym typeface="+mn-lt"/>
            </a:endParaRPr>
          </a:p>
          <a:p>
            <a:pPr algn="l"/>
            <a:r>
              <a:rPr kumimoji="1" lang="en-US" altLang="zh-CN" sz="3600" b="1" dirty="0">
                <a:solidFill>
                  <a:schemeClr val="bg1"/>
                </a:solidFill>
                <a:cs typeface="+mn-ea"/>
                <a:sym typeface="+mn-lt"/>
              </a:rPr>
              <a:t>ABC</a:t>
            </a:r>
            <a:r>
              <a:rPr kumimoji="1" lang="zh-CN" altLang="en-US" sz="3600" b="1" dirty="0">
                <a:solidFill>
                  <a:schemeClr val="bg1"/>
                </a:solidFill>
                <a:cs typeface="+mn-ea"/>
                <a:sym typeface="+mn-lt"/>
              </a:rPr>
              <a:t>合伙人介绍</a:t>
            </a:r>
            <a:endParaRPr kumimoji="1" lang="zh-CN" altLang="en-US" sz="3600" b="1" dirty="0">
              <a:solidFill>
                <a:schemeClr val="bg1"/>
              </a:solidFill>
              <a:cs typeface="+mn-ea"/>
              <a:sym typeface="+mn-lt"/>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marL="0" marR="0" lvl="0" indent="0" defTabSz="1040765" eaLnBrk="1"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FFFFFF"/>
                </a:solidFill>
                <a:effectLst/>
                <a:uLnTx/>
                <a:uFillTx/>
                <a:cs typeface="+mn-ea"/>
                <a:sym typeface="+mn-lt"/>
              </a:rPr>
              <a:t>安雅敏</a:t>
            </a:r>
            <a:r>
              <a:rPr kumimoji="0" lang="en-US" altLang="zh-CN" b="0" i="0" u="none" strike="noStrike" kern="0" cap="none" spc="0" normalizeH="0" baseline="0" noProof="0" dirty="0">
                <a:ln>
                  <a:noFill/>
                </a:ln>
                <a:solidFill>
                  <a:srgbClr val="FFFFFF"/>
                </a:solidFill>
                <a:effectLst/>
                <a:uLnTx/>
                <a:uFillTx/>
                <a:cs typeface="+mn-ea"/>
                <a:sym typeface="+mn-lt"/>
              </a:rPr>
              <a:t>(Cate)</a:t>
            </a:r>
            <a:r>
              <a:rPr kumimoji="0" lang="zh-CN" altLang="en-US" b="0" i="0" u="none" strike="noStrike" kern="0" cap="none" spc="0" normalizeH="0" baseline="0" noProof="0" dirty="0">
                <a:ln>
                  <a:noFill/>
                </a:ln>
                <a:solidFill>
                  <a:srgbClr val="FFFFFF"/>
                </a:solidFill>
                <a:effectLst/>
                <a:uLnTx/>
                <a:uFillTx/>
                <a:cs typeface="+mn-ea"/>
                <a:sym typeface="+mn-lt"/>
              </a:rPr>
              <a:t>，合伙人，上海</a:t>
            </a:r>
            <a:endParaRPr kumimoji="0" lang="en-US" altLang="zh-CN" b="0" i="0" u="none" strike="noStrike" kern="0" cap="none" spc="0" normalizeH="0" baseline="0" noProof="0" dirty="0">
              <a:ln>
                <a:noFill/>
              </a:ln>
              <a:solidFill>
                <a:srgbClr val="FFFFFF"/>
              </a:solidFill>
              <a:effectLst/>
              <a:uLnTx/>
              <a:uFillTx/>
              <a:cs typeface="+mn-ea"/>
              <a:sym typeface="+mn-lt"/>
            </a:endParaRPr>
          </a:p>
          <a:p>
            <a:pPr marL="0" marR="0" lvl="0" indent="0" defTabSz="1040765" eaLnBrk="1" fontAlgn="auto" latinLnBrk="0" hangingPunct="0">
              <a:lnSpc>
                <a:spcPct val="100000"/>
              </a:lnSpc>
              <a:spcBef>
                <a:spcPts val="0"/>
              </a:spcBef>
              <a:spcAft>
                <a:spcPts val="0"/>
              </a:spcAft>
              <a:buClrTx/>
              <a:buSzTx/>
              <a:buFontTx/>
              <a:buNone/>
              <a:defRPr/>
            </a:pPr>
            <a:endParaRPr kumimoji="0" lang="en-US" altLang="zh-CN" b="0" i="0" u="none" strike="noStrike" kern="0" cap="none" spc="0" normalizeH="0" baseline="0" noProof="0">
              <a:ln>
                <a:noFill/>
              </a:ln>
              <a:solidFill>
                <a:srgbClr val="FFFFFF"/>
              </a:solidFill>
              <a:effectLst/>
              <a:uLnTx/>
              <a:uFillTx/>
              <a:cs typeface="+mn-ea"/>
              <a:sym typeface="+mn-lt"/>
            </a:endParaRPr>
          </a:p>
          <a:p>
            <a:pPr marL="0" marR="0" lvl="0" indent="0" defTabSz="1040765"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cs typeface="+mn-ea"/>
                <a:sym typeface="+mn-lt"/>
              </a:rPr>
              <a:t>战</a:t>
            </a:r>
            <a:r>
              <a:rPr kumimoji="0" lang="zh-CN" altLang="en-US" sz="1600" b="0" i="0" u="none" strike="noStrike" kern="0" cap="none" spc="0" normalizeH="0" baseline="0" noProof="0" dirty="0">
                <a:ln>
                  <a:noFill/>
                </a:ln>
                <a:solidFill>
                  <a:srgbClr val="FFFFFF"/>
                </a:solidFill>
                <a:effectLst/>
                <a:uLnTx/>
                <a:uFillTx/>
                <a:cs typeface="+mn-ea"/>
                <a:sym typeface="+mn-lt"/>
              </a:rPr>
              <a:t>略规划业务线，美好社会咨询社</a:t>
            </a:r>
            <a:endParaRPr kumimoji="0" lang="en-US" altLang="zh-CN" sz="1600" b="0" i="0" u="none" strike="noStrike" kern="0" cap="none" spc="0" normalizeH="0" baseline="0" noProof="0" dirty="0">
              <a:ln>
                <a:noFill/>
              </a:ln>
              <a:solidFill>
                <a:srgbClr val="FFFFFF"/>
              </a:solidFill>
              <a:effectLst/>
              <a:uLnTx/>
              <a:uFillTx/>
              <a:cs typeface="+mn-ea"/>
              <a:sym typeface="+mn-lt"/>
            </a:endParaRPr>
          </a:p>
          <a:p>
            <a:pPr marL="0" marR="0" lvl="0" indent="0" defTabSz="1040765" eaLnBrk="1"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cs typeface="+mn-ea"/>
                <a:sym typeface="+mn-lt"/>
              </a:rPr>
              <a:t>董事总经理</a:t>
            </a:r>
            <a:r>
              <a:rPr kumimoji="0" lang="zh-HK" altLang="en-US" sz="1600" b="0" i="0" u="none" strike="noStrike" kern="0" cap="none" spc="0" normalizeH="0" baseline="0" noProof="0" dirty="0">
                <a:ln>
                  <a:noFill/>
                </a:ln>
                <a:solidFill>
                  <a:srgbClr val="FFFFFF"/>
                </a:solidFill>
                <a:effectLst/>
                <a:uLnTx/>
                <a:uFillTx/>
                <a:cs typeface="+mn-ea"/>
                <a:sym typeface="+mn-lt"/>
              </a:rPr>
              <a:t>，</a:t>
            </a:r>
            <a:r>
              <a:rPr kumimoji="0" lang="zh-CN" altLang="en-US" sz="1600" b="0" i="0" u="none" strike="noStrike" kern="0" cap="none" spc="0" normalizeH="0" baseline="0" noProof="0" dirty="0">
                <a:ln>
                  <a:noFill/>
                </a:ln>
                <a:solidFill>
                  <a:srgbClr val="FFFFFF"/>
                </a:solidFill>
                <a:effectLst/>
                <a:uLnTx/>
                <a:uFillTx/>
                <a:cs typeface="+mn-ea"/>
                <a:sym typeface="+mn-lt"/>
              </a:rPr>
              <a:t>胜合春</a:t>
            </a:r>
            <a:r>
              <a:rPr kumimoji="0" lang="zh-HK" altLang="en-US" sz="1600" b="0" i="0" u="none" strike="noStrike" kern="0" cap="none" spc="0" normalizeH="0" baseline="0" noProof="0" dirty="0">
                <a:ln>
                  <a:noFill/>
                </a:ln>
                <a:solidFill>
                  <a:srgbClr val="FFFFFF"/>
                </a:solidFill>
                <a:effectLst/>
                <a:uLnTx/>
                <a:uFillTx/>
                <a:cs typeface="+mn-ea"/>
                <a:sym typeface="+mn-lt"/>
              </a:rPr>
              <a:t>管理咨询</a:t>
            </a:r>
            <a:endParaRPr kumimoji="0" lang="zh-HK" altLang="en-US" sz="1600" b="0" i="0" u="none" strike="noStrike" kern="0" cap="none" spc="0" normalizeH="0" baseline="0" noProof="0" dirty="0">
              <a:ln>
                <a:noFill/>
              </a:ln>
              <a:solidFill>
                <a:srgbClr val="FFFFFF"/>
              </a:solidFill>
              <a:effectLst/>
              <a:uLnTx/>
              <a:uFillTx/>
              <a:cs typeface="+mn-ea"/>
              <a:sym typeface="+mn-lt"/>
            </a:endParaRP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cs typeface="+mn-ea"/>
              <a:sym typeface="+mn-lt"/>
            </a:endParaRPr>
          </a:p>
        </p:txBody>
      </p:sp>
      <p:sp>
        <p:nvSpPr>
          <p:cNvPr id="5" name="TextBox 55"/>
          <p:cNvSpPr txBox="1"/>
          <p:nvPr/>
        </p:nvSpPr>
        <p:spPr>
          <a:xfrm>
            <a:off x="878452" y="2317550"/>
            <a:ext cx="11027798" cy="974626"/>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dirty="0">
                <a:solidFill>
                  <a:srgbClr val="000000"/>
                </a:solidFill>
                <a:cs typeface="+mn-ea"/>
                <a:sym typeface="+mn-lt"/>
              </a:rPr>
              <a:t>作为业内资深的咨询专家及项目领导者，在过去</a:t>
            </a:r>
            <a:r>
              <a:rPr lang="en-US" altLang="zh-CN" sz="1200" kern="0" dirty="0">
                <a:solidFill>
                  <a:srgbClr val="000000"/>
                </a:solidFill>
                <a:cs typeface="+mn-ea"/>
                <a:sym typeface="+mn-lt"/>
              </a:rPr>
              <a:t>28</a:t>
            </a:r>
            <a:r>
              <a:rPr lang="zh-CN" altLang="en-US" sz="1200" kern="0" dirty="0">
                <a:solidFill>
                  <a:srgbClr val="000000"/>
                </a:solidFill>
                <a:cs typeface="+mn-ea"/>
                <a:sym typeface="+mn-lt"/>
              </a:rPr>
              <a:t>年中她在企业及咨询公司运营方面有着从全职雇员到高级管理层的丰富经验，安女士不仅在</a:t>
            </a:r>
            <a:r>
              <a:rPr lang="en-US" altLang="zh-CN" sz="1200" kern="0" dirty="0">
                <a:solidFill>
                  <a:srgbClr val="000000"/>
                </a:solidFill>
                <a:cs typeface="+mn-ea"/>
                <a:sym typeface="+mn-lt"/>
              </a:rPr>
              <a:t>ERP</a:t>
            </a:r>
            <a:r>
              <a:rPr lang="zh-CN" altLang="en-US" sz="1200" kern="0" dirty="0">
                <a:solidFill>
                  <a:srgbClr val="000000"/>
                </a:solidFill>
                <a:cs typeface="+mn-ea"/>
                <a:sym typeface="+mn-lt"/>
              </a:rPr>
              <a:t>领域有着深厚的知识和技能，在公司运营及管理方面也积累了广泛的经验，这些丰富的实践经验使她更加胜任于帮助客户开展业务流程优化以满足客户的需求。通过实施</a:t>
            </a:r>
            <a:r>
              <a:rPr lang="en-US" altLang="zh-CN" sz="1200" kern="0" dirty="0">
                <a:solidFill>
                  <a:srgbClr val="000000"/>
                </a:solidFill>
                <a:cs typeface="+mn-ea"/>
                <a:sym typeface="+mn-lt"/>
              </a:rPr>
              <a:t>ERP</a:t>
            </a:r>
            <a:r>
              <a:rPr lang="zh-CN" altLang="en-US" sz="1200" kern="0" dirty="0">
                <a:solidFill>
                  <a:srgbClr val="000000"/>
                </a:solidFill>
                <a:cs typeface="+mn-ea"/>
                <a:sym typeface="+mn-lt"/>
              </a:rPr>
              <a:t>系统整合战略方向及优化业务流程，并使团队和组织顺应变革以顺利推进是项目成功的关键因素。安女士在帮助客户完成变革管理方面有大量的经验。她的沟通技能及所交付的研讨会帮助项目及组织运作更加高效和顺畅。</a:t>
            </a:r>
            <a:endParaRPr lang="zh-CN" altLang="en-US" sz="1200" kern="0" dirty="0">
              <a:solidFill>
                <a:srgbClr val="000000"/>
              </a:solidFill>
              <a:cs typeface="+mn-ea"/>
              <a:sym typeface="+mn-lt"/>
            </a:endParaRPr>
          </a:p>
        </p:txBody>
      </p:sp>
      <p:sp>
        <p:nvSpPr>
          <p:cNvPr id="6" name="Rectangle 56"/>
          <p:cNvSpPr>
            <a:spLocks noChangeArrowheads="1"/>
          </p:cNvSpPr>
          <p:nvPr/>
        </p:nvSpPr>
        <p:spPr bwMode="auto">
          <a:xfrm>
            <a:off x="878451" y="3336310"/>
            <a:ext cx="11027799" cy="3076571"/>
          </a:xfrm>
          <a:prstGeom prst="rect">
            <a:avLst/>
          </a:prstGeom>
          <a:solidFill>
            <a:sysClr val="window" lastClr="FFFFFF"/>
          </a:solidFill>
          <a:ln w="9525" algn="ctr">
            <a:noFill/>
            <a:miter lim="800000"/>
          </a:ln>
        </p:spPr>
        <p:txBody>
          <a:bodyPr lIns="0" tIns="0" rIns="0" bIns="0"/>
          <a:lstStyle/>
          <a:p>
            <a:pPr marL="0" marR="0" lvl="0" indent="0" defTabSz="914400" eaLnBrk="0" fontAlgn="auto" latinLnBrk="0" hangingPunct="0">
              <a:lnSpc>
                <a:spcPct val="100000"/>
              </a:lnSpc>
              <a:spcBef>
                <a:spcPts val="0"/>
              </a:spcBef>
              <a:spcAft>
                <a:spcPts val="430"/>
              </a:spcAft>
              <a:buClr>
                <a:srgbClr val="44546A"/>
              </a:buClr>
              <a:buSzPct val="80000"/>
              <a:buFontTx/>
              <a:buNone/>
              <a:defRPr/>
            </a:pPr>
            <a:r>
              <a:rPr kumimoji="0" lang="zh-HK" altLang="en-US" sz="1200" b="1" i="0" u="none" strike="noStrike" kern="0" cap="none" spc="0" normalizeH="0" baseline="0" noProof="0" dirty="0">
                <a:ln>
                  <a:noFill/>
                </a:ln>
                <a:solidFill>
                  <a:srgbClr val="002060"/>
                </a:solidFill>
                <a:effectLst/>
                <a:uLnTx/>
                <a:uFillTx/>
                <a:cs typeface="+mn-ea"/>
                <a:sym typeface="+mn-lt"/>
              </a:rPr>
              <a:t>相关经验</a:t>
            </a:r>
            <a:endParaRPr kumimoji="0" lang="zh-HK" altLang="en-US" sz="1200" b="0" i="0" u="none" strike="noStrike" kern="0" cap="none" spc="0" normalizeH="0" baseline="0" noProof="0" dirty="0">
              <a:ln>
                <a:noFill/>
              </a:ln>
              <a:solidFill>
                <a:srgbClr val="00206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高科技行业：联想集团、宏基集团、歌尔声学</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银行业：上海银行</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电信业：中国电信、中国移动、大唐电信、烽火通信</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能源业：中广核、兖州煤矿、华新水泥、烟台中集来福士</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食品业：国泰航空饮食服务</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制造业：上海电气、宝钢集团特钢企业、昌硕、樱花厨具</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房地产：宏国地产、新建元集团</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研究院：台湾工研院</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0" defTabSz="914400" eaLnBrk="0" fontAlgn="auto" latinLnBrk="0" hangingPunct="0">
              <a:lnSpc>
                <a:spcPct val="100000"/>
              </a:lnSpc>
              <a:spcBef>
                <a:spcPts val="0"/>
              </a:spcBef>
              <a:spcAft>
                <a:spcPts val="430"/>
              </a:spcAft>
              <a:buClr>
                <a:srgbClr val="44546A"/>
              </a:buClr>
              <a:buSzPct val="80000"/>
              <a:buFontTx/>
              <a:buNone/>
              <a:defRPr/>
            </a:pPr>
            <a:r>
              <a:rPr kumimoji="0" lang="en-US" altLang="zh-CN" sz="1200" b="1" i="0" u="none" strike="noStrike" kern="0" cap="none" spc="0" normalizeH="0" baseline="0" noProof="0" dirty="0">
                <a:ln>
                  <a:noFill/>
                </a:ln>
                <a:solidFill>
                  <a:srgbClr val="002060"/>
                </a:solidFill>
                <a:effectLst/>
                <a:uLnTx/>
                <a:uFillTx/>
                <a:cs typeface="+mn-ea"/>
                <a:sym typeface="+mn-lt"/>
              </a:rPr>
              <a:t>NGO</a:t>
            </a:r>
            <a:r>
              <a:rPr kumimoji="0" lang="zh-CN" altLang="en-US" sz="1200" b="1" i="0" u="none" strike="noStrike" kern="0" cap="none" spc="0" normalizeH="0" baseline="0" noProof="0" dirty="0">
                <a:ln>
                  <a:noFill/>
                </a:ln>
                <a:solidFill>
                  <a:srgbClr val="002060"/>
                </a:solidFill>
                <a:effectLst/>
                <a:uLnTx/>
                <a:uFillTx/>
                <a:cs typeface="+mn-ea"/>
                <a:sym typeface="+mn-lt"/>
              </a:rPr>
              <a:t>经验</a:t>
            </a:r>
            <a:endParaRPr kumimoji="0" lang="en-US" altLang="zh-CN" sz="1200" b="1" i="0" u="none" strike="noStrike" kern="0" cap="none" spc="0" normalizeH="0" baseline="0" noProof="0" dirty="0">
              <a:ln>
                <a:noFill/>
              </a:ln>
              <a:solidFill>
                <a:srgbClr val="00206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zh-CN" altLang="en-US" sz="1200" b="0" i="0" u="none" strike="noStrike" kern="0" cap="none" spc="0" normalizeH="0" baseline="0" noProof="0" dirty="0">
                <a:ln>
                  <a:noFill/>
                </a:ln>
                <a:solidFill>
                  <a:srgbClr val="000000"/>
                </a:solidFill>
                <a:effectLst/>
                <a:uLnTx/>
                <a:uFillTx/>
                <a:cs typeface="+mn-ea"/>
                <a:sym typeface="+mn-lt"/>
              </a:rPr>
              <a:t>中华少年儿童慈善救助基金会会理事</a:t>
            </a:r>
            <a:endParaRPr kumimoji="0" lang="zh-CN" altLang="en-US"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中华少年儿童慈善救助基金会组织设计与人力资源规划项目、</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中国社会组织促进会流程梳理项目，项目总监</a:t>
            </a:r>
            <a:endParaRPr kumimoji="0" lang="en-US" altLang="zh-CN"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上海尽美长者实体店设计项目项目、</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上海暘昇创益青少年发展中心战略战略、品牌及媒体梳理项目、</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上海浦东新区禾邻社区艺术促进社（禾邻社）渠道战略项目、</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上海手牵手生命关爱发展中心产品战略、</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赋启青年业务与品牌战略项目、</a:t>
            </a: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青年发展项目、上海市慈善基金会人力资源项目，项目总监</a:t>
            </a:r>
            <a:endParaRPr kumimoji="0" lang="en-US" altLang="zh-CN" sz="1200" b="0" i="0" u="none" strike="noStrike" kern="0" cap="none" spc="0" normalizeH="0" baseline="0" noProof="0" dirty="0">
              <a:ln>
                <a:noFill/>
              </a:ln>
              <a:solidFill>
                <a:srgbClr val="000000"/>
              </a:solidFill>
              <a:effectLst/>
              <a:uLnTx/>
              <a:uFillTx/>
              <a:cs typeface="+mn-ea"/>
              <a:sym typeface="+mn-lt"/>
            </a:endParaRPr>
          </a:p>
          <a:p>
            <a:pPr marL="0" marR="0" lvl="0" indent="88900" defTabSz="1017905" eaLnBrk="0" fontAlgn="auto" latinLnBrk="0" hangingPunct="0">
              <a:lnSpc>
                <a:spcPct val="100000"/>
              </a:lnSpc>
              <a:spcBef>
                <a:spcPts val="0"/>
              </a:spcBef>
              <a:spcAft>
                <a:spcPts val="400"/>
              </a:spcAft>
              <a:buClr>
                <a:srgbClr val="44546A"/>
              </a:buClr>
              <a:buSzPct val="80000"/>
              <a:buFont typeface="Wingdings" panose="05000000000000000000" pitchFamily="2" charset="2"/>
              <a:buChar char="§"/>
              <a:defRPr/>
            </a:pPr>
            <a:r>
              <a:rPr kumimoji="0" lang="en-US" altLang="zh-CN" sz="1200" b="0" i="0" u="none" strike="noStrike" kern="0" cap="none" spc="0" normalizeH="0" baseline="0" noProof="0" dirty="0">
                <a:ln>
                  <a:noFill/>
                </a:ln>
                <a:solidFill>
                  <a:srgbClr val="000000"/>
                </a:solidFill>
                <a:effectLst/>
                <a:uLnTx/>
                <a:uFillTx/>
                <a:cs typeface="+mn-ea"/>
                <a:sym typeface="+mn-lt"/>
              </a:rPr>
              <a:t>ABC</a:t>
            </a:r>
            <a:r>
              <a:rPr kumimoji="0" lang="zh-CN" altLang="en-US" sz="1200" b="0" i="0" u="none" strike="noStrike" kern="0" cap="none" spc="0" normalizeH="0" baseline="0" noProof="0" dirty="0">
                <a:ln>
                  <a:noFill/>
                </a:ln>
                <a:solidFill>
                  <a:srgbClr val="000000"/>
                </a:solidFill>
                <a:effectLst/>
                <a:uLnTx/>
                <a:uFillTx/>
                <a:cs typeface="+mn-ea"/>
                <a:sym typeface="+mn-lt"/>
              </a:rPr>
              <a:t>深圳慈善会  战略规划和人力资源（绩效、薪酬）规划，项目总监</a:t>
            </a:r>
            <a:endParaRPr kumimoji="0" lang="en-US" altLang="zh-CN" sz="1200" b="0" i="0" u="none" strike="noStrike" kern="0" cap="none" spc="0" normalizeH="0" baseline="0" noProof="0" dirty="0">
              <a:ln>
                <a:noFill/>
              </a:ln>
              <a:solidFill>
                <a:srgbClr val="000000"/>
              </a:solidFill>
              <a:effectLst/>
              <a:uLnTx/>
              <a:uFillTx/>
              <a:cs typeface="+mn-ea"/>
              <a:sym typeface="+mn-lt"/>
            </a:endParaRPr>
          </a:p>
        </p:txBody>
      </p:sp>
      <p:pic>
        <p:nvPicPr>
          <p:cNvPr id="7" name="图片 2" descr="PR phtotos 1003.JPG"/>
          <p:cNvPicPr>
            <a:picLocks noChangeAspect="1"/>
          </p:cNvPicPr>
          <p:nvPr/>
        </p:nvPicPr>
        <p:blipFill>
          <a:blip r:embed="rId1" cstate="print"/>
          <a:stretch>
            <a:fillRect/>
          </a:stretch>
        </p:blipFill>
        <p:spPr>
          <a:xfrm flipH="1">
            <a:off x="-6536" y="1076510"/>
            <a:ext cx="884988" cy="1139756"/>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cs typeface="+mn-ea"/>
                <a:sym typeface="+mn-lt"/>
              </a:rPr>
              <a:t>姚祥煜，合伙人，北京</a:t>
            </a:r>
            <a:endParaRPr lang="zh-CN" altLang="en-US" kern="0">
              <a:solidFill>
                <a:srgbClr val="FFFFFF"/>
              </a:solidFill>
              <a:cs typeface="+mn-ea"/>
              <a:sym typeface="+mn-lt"/>
            </a:endParaRPr>
          </a:p>
          <a:p>
            <a:pPr lvl="0" defTabSz="1040765" hangingPunct="0"/>
            <a:endParaRPr lang="en-US" altLang="zh-CN" sz="1600" kern="0">
              <a:solidFill>
                <a:srgbClr val="FFFFFF"/>
              </a:solidFill>
              <a:cs typeface="+mn-ea"/>
              <a:sym typeface="+mn-lt"/>
            </a:endParaRPr>
          </a:p>
          <a:p>
            <a:pPr lvl="0" defTabSz="1040765" hangingPunct="0"/>
            <a:r>
              <a:rPr lang="zh-CN" altLang="en-US" sz="1600" kern="0">
                <a:solidFill>
                  <a:srgbClr val="FFFFFF"/>
                </a:solidFill>
                <a:cs typeface="+mn-ea"/>
                <a:sym typeface="+mn-lt"/>
              </a:rPr>
              <a:t>战略规划业务线，美好社会咨询社</a:t>
            </a:r>
            <a:endParaRPr lang="zh-CN" altLang="en-US" sz="1600" kern="0">
              <a:solidFill>
                <a:srgbClr val="FFFFFF"/>
              </a:solidFill>
              <a:cs typeface="+mn-ea"/>
              <a:sym typeface="+mn-lt"/>
            </a:endParaRPr>
          </a:p>
          <a:p>
            <a:pPr lvl="0" defTabSz="1040765" hangingPunct="0"/>
            <a:r>
              <a:rPr lang="zh-CN" altLang="en-US" sz="1600" kern="0">
                <a:solidFill>
                  <a:srgbClr val="FFFFFF"/>
                </a:solidFill>
                <a:cs typeface="+mn-ea"/>
                <a:sym typeface="+mn-lt"/>
              </a:rPr>
              <a:t>执行董事兼</a:t>
            </a:r>
            <a:r>
              <a:rPr lang="en-US" altLang="zh-CN" sz="1600" kern="0">
                <a:solidFill>
                  <a:srgbClr val="FFFFFF"/>
                </a:solidFill>
                <a:cs typeface="+mn-ea"/>
                <a:sym typeface="+mn-lt"/>
              </a:rPr>
              <a:t>CEO</a:t>
            </a:r>
            <a:r>
              <a:rPr lang="zh-CN" altLang="en-US" sz="1600" kern="0">
                <a:solidFill>
                  <a:srgbClr val="FFFFFF"/>
                </a:solidFill>
                <a:cs typeface="+mn-ea"/>
                <a:sym typeface="+mn-lt"/>
              </a:rPr>
              <a:t>，北京煜明科技有限公司</a:t>
            </a:r>
            <a:endParaRPr lang="zh-CN" altLang="en-US" sz="1600" kern="0">
              <a:solidFill>
                <a:srgbClr val="FFFFFF"/>
              </a:solidFill>
              <a:cs typeface="+mn-ea"/>
              <a:sym typeface="+mn-lt"/>
            </a:endParaRP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cs typeface="+mn-ea"/>
              <a:sym typeface="+mn-lt"/>
            </a:endParaRPr>
          </a:p>
        </p:txBody>
      </p:sp>
      <p:sp>
        <p:nvSpPr>
          <p:cNvPr id="5" name="TextBox 55"/>
          <p:cNvSpPr txBox="1"/>
          <p:nvPr/>
        </p:nvSpPr>
        <p:spPr>
          <a:xfrm>
            <a:off x="878452" y="2317550"/>
            <a:ext cx="11027798" cy="789960"/>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姚祥煜先生具备十余年战略规划与信息化管理经验，曾为国内多家大型企业开展战略规划、业务变革、战略落地、组织设计与信息化规划与建设工作，历任总裁、战略管理委员会主席及</a:t>
            </a:r>
            <a:r>
              <a:rPr lang="en-US" altLang="zh-CN" sz="1200" kern="0">
                <a:solidFill>
                  <a:srgbClr val="000000"/>
                </a:solidFill>
                <a:cs typeface="+mn-ea"/>
                <a:sym typeface="+mn-lt"/>
              </a:rPr>
              <a:t>COO</a:t>
            </a:r>
            <a:r>
              <a:rPr lang="zh-CN" altLang="en-US" sz="1200" kern="0">
                <a:solidFill>
                  <a:srgbClr val="000000"/>
                </a:solidFill>
                <a:cs typeface="+mn-ea"/>
                <a:sym typeface="+mn-lt"/>
              </a:rPr>
              <a:t>，专注于能源、地产及公益行业。现为创业公司提供战略规划及落地相关服务，并参与智慧教育与养老产业业务设计与产品开发。在从事战略工作前，姚祥煜先生曾担任十余年大学教师，具有丰富沟通与逻辑思考能力。</a:t>
            </a:r>
            <a:endParaRPr lang="zh-CN" altLang="en-US" sz="1200" kern="0" dirty="0">
              <a:solidFill>
                <a:srgbClr val="000000"/>
              </a:solidFill>
              <a:cs typeface="+mn-ea"/>
              <a:sym typeface="+mn-lt"/>
            </a:endParaRPr>
          </a:p>
        </p:txBody>
      </p:sp>
      <p:sp>
        <p:nvSpPr>
          <p:cNvPr id="6" name="Rectangle 56"/>
          <p:cNvSpPr>
            <a:spLocks noChangeArrowheads="1"/>
          </p:cNvSpPr>
          <p:nvPr/>
        </p:nvSpPr>
        <p:spPr bwMode="auto">
          <a:xfrm>
            <a:off x="878451" y="3336310"/>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cs typeface="+mn-ea"/>
                <a:sym typeface="+mn-lt"/>
              </a:rPr>
              <a:t>相关经验</a:t>
            </a:r>
            <a:endParaRPr lang="zh-HK" altLang="en-US" sz="1200">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主导国内某能源公司战略规划、组织变革、战略绩效体系与信息化规划及实施工作</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主导某科技公司业务组合设计与转型设计</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主导某新能源公司业务变革与组织能力设计</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主导某互联网教育公司新业务设计与组织建设</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参与国内某商业地产公司战略规划设计与组织设计</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东北大学毕业生就业指导专家</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endParaRPr lang="en-US" altLang="zh-CN" sz="1200" b="1">
              <a:solidFill>
                <a:srgbClr val="002060"/>
              </a:solidFill>
              <a:cs typeface="+mn-ea"/>
              <a:sym typeface="+mn-lt"/>
            </a:endParaRPr>
          </a:p>
          <a:p>
            <a:pPr defTabSz="1017905" eaLnBrk="0" hangingPunct="0">
              <a:spcAft>
                <a:spcPts val="400"/>
              </a:spcAft>
              <a:buClr>
                <a:schemeClr val="tx2"/>
              </a:buClr>
              <a:buSzPct val="80000"/>
              <a:defRPr/>
            </a:pPr>
            <a:r>
              <a:rPr lang="en-US" altLang="zh-CN" sz="1200" b="1">
                <a:solidFill>
                  <a:srgbClr val="002060"/>
                </a:solidFill>
                <a:cs typeface="+mn-ea"/>
                <a:sym typeface="+mn-lt"/>
              </a:rPr>
              <a:t>NGO</a:t>
            </a:r>
            <a:r>
              <a:rPr lang="zh-CN" altLang="en-US" sz="1200" b="1">
                <a:solidFill>
                  <a:srgbClr val="002060"/>
                </a:solidFill>
                <a:cs typeface="+mn-ea"/>
                <a:sym typeface="+mn-lt"/>
              </a:rPr>
              <a:t>经验</a:t>
            </a:r>
            <a:endParaRPr lang="en-US" altLang="zh-CN" sz="1200" b="1">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作为项目总监完成</a:t>
            </a:r>
            <a:r>
              <a:rPr lang="en-US" altLang="zh-CN" sz="1200">
                <a:cs typeface="+mn-ea"/>
                <a:sym typeface="+mn-lt"/>
              </a:rPr>
              <a:t>ABC</a:t>
            </a:r>
            <a:r>
              <a:rPr lang="zh-CN" altLang="en-US" sz="1200">
                <a:cs typeface="+mn-ea"/>
                <a:sym typeface="+mn-lt"/>
              </a:rPr>
              <a:t>奇点公益战略规划项目</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作为项目总监完成</a:t>
            </a:r>
            <a:r>
              <a:rPr lang="en-US" altLang="zh-CN" sz="1200">
                <a:cs typeface="+mn-ea"/>
                <a:sym typeface="+mn-lt"/>
              </a:rPr>
              <a:t>ABC</a:t>
            </a:r>
            <a:r>
              <a:rPr lang="zh-CN" altLang="en-US" sz="1200">
                <a:cs typeface="+mn-ea"/>
                <a:sym typeface="+mn-lt"/>
              </a:rPr>
              <a:t>社企论坛诊断咨询项目</a:t>
            </a:r>
            <a:endParaRPr lang="en-US" altLang="zh-CN" sz="1200" dirty="0">
              <a:cs typeface="+mn-ea"/>
              <a:sym typeface="+mn-l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2700" y="1076510"/>
            <a:ext cx="856226" cy="1139756"/>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cs typeface="+mn-ea"/>
                <a:sym typeface="+mn-lt"/>
              </a:rPr>
              <a:t>王勤</a:t>
            </a:r>
            <a:r>
              <a:rPr lang="en-US" altLang="zh-CN" kern="0">
                <a:solidFill>
                  <a:srgbClr val="FFFFFF"/>
                </a:solidFill>
                <a:cs typeface="+mn-ea"/>
                <a:sym typeface="+mn-lt"/>
              </a:rPr>
              <a:t>(Camir)</a:t>
            </a:r>
            <a:r>
              <a:rPr lang="zh-CN" altLang="en-US" kern="0">
                <a:solidFill>
                  <a:srgbClr val="FFFFFF"/>
                </a:solidFill>
                <a:cs typeface="+mn-ea"/>
                <a:sym typeface="+mn-lt"/>
              </a:rPr>
              <a:t>，合伙人，上海</a:t>
            </a:r>
            <a:endParaRPr lang="zh-CN" altLang="en-US" kern="0">
              <a:solidFill>
                <a:srgbClr val="FFFFFF"/>
              </a:solidFill>
              <a:cs typeface="+mn-ea"/>
              <a:sym typeface="+mn-lt"/>
            </a:endParaRPr>
          </a:p>
          <a:p>
            <a:pPr lvl="0" defTabSz="1040765" hangingPunct="0"/>
            <a:endParaRPr lang="en-US" altLang="zh-CN" kern="0">
              <a:solidFill>
                <a:srgbClr val="FFFFFF"/>
              </a:solidFill>
              <a:cs typeface="+mn-ea"/>
              <a:sym typeface="+mn-lt"/>
            </a:endParaRPr>
          </a:p>
          <a:p>
            <a:pPr lvl="0" defTabSz="1040765" hangingPunct="0"/>
            <a:r>
              <a:rPr lang="zh-CN" altLang="en-US" kern="0">
                <a:solidFill>
                  <a:srgbClr val="FFFFFF"/>
                </a:solidFill>
                <a:cs typeface="+mn-ea"/>
                <a:sym typeface="+mn-lt"/>
              </a:rPr>
              <a:t>战略规划业务线，美好社会咨询社</a:t>
            </a:r>
            <a:endParaRPr lang="zh-CN" altLang="en-US" kern="0">
              <a:solidFill>
                <a:srgbClr val="FFFFFF"/>
              </a:solidFill>
              <a:cs typeface="+mn-ea"/>
              <a:sym typeface="+mn-lt"/>
            </a:endParaRPr>
          </a:p>
          <a:p>
            <a:pPr lvl="0" defTabSz="1040765" hangingPunct="0"/>
            <a:r>
              <a:rPr lang="zh-CN" altLang="en-US" kern="0">
                <a:solidFill>
                  <a:srgbClr val="FFFFFF"/>
                </a:solidFill>
                <a:cs typeface="+mn-ea"/>
                <a:sym typeface="+mn-lt"/>
              </a:rPr>
              <a:t>高级市场专家，蚂蚁金服</a:t>
            </a:r>
            <a:endParaRPr lang="zh-CN" altLang="en-US" kern="0">
              <a:solidFill>
                <a:srgbClr val="FFFFFF"/>
              </a:solidFill>
              <a:cs typeface="+mn-ea"/>
              <a:sym typeface="+mn-lt"/>
            </a:endParaRPr>
          </a:p>
          <a:p>
            <a:pPr lvl="0" defTabSz="1040765" hangingPunct="0"/>
            <a:endParaRPr lang="zh-CN" altLang="en-US" kern="0">
              <a:solidFill>
                <a:srgbClr val="FFFFFF"/>
              </a:solidFill>
              <a:cs typeface="+mn-ea"/>
              <a:sym typeface="+mn-lt"/>
            </a:endParaRP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cs typeface="+mn-ea"/>
              <a:sym typeface="+mn-lt"/>
            </a:endParaRPr>
          </a:p>
        </p:txBody>
      </p:sp>
      <p:sp>
        <p:nvSpPr>
          <p:cNvPr id="5" name="TextBox 55"/>
          <p:cNvSpPr txBox="1"/>
          <p:nvPr/>
        </p:nvSpPr>
        <p:spPr>
          <a:xfrm>
            <a:off x="878452" y="2317550"/>
            <a:ext cx="11027798" cy="1025922"/>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多年市场及消费者研究咨询经验，目前在蚂蚁金服跨境支付部门担任销售管理工作。加入蚂蚁金服前，任益普索市场咨询公司研究执行总监，带领团队负责银行、保险、卡组织、互联网金融等客户的市场研究和咨询工作。王勤有着丰富研究咨询、客户服务以及团队管理经验，在多家公司成功建立团队并开创新业务，目前在互联网金融企业探索利用新技术及数据赋能来实现业务的全球化道路。</a:t>
            </a:r>
            <a:endParaRPr lang="zh-CN" altLang="en-US" sz="1200" kern="0">
              <a:solidFill>
                <a:srgbClr val="000000"/>
              </a:solidFill>
              <a:cs typeface="+mn-ea"/>
              <a:sym typeface="+mn-lt"/>
            </a:endParaRPr>
          </a:p>
          <a:p>
            <a:pPr eaLnBrk="0" hangingPunct="0">
              <a:spcAft>
                <a:spcPts val="400"/>
              </a:spcAft>
            </a:pPr>
            <a:r>
              <a:rPr lang="zh-CN" altLang="en-US" sz="1200" kern="0">
                <a:solidFill>
                  <a:srgbClr val="000000"/>
                </a:solidFill>
                <a:cs typeface="+mn-ea"/>
                <a:sym typeface="+mn-lt"/>
              </a:rPr>
              <a:t>从</a:t>
            </a:r>
            <a:r>
              <a:rPr lang="en-US" altLang="zh-CN" sz="1200" kern="0">
                <a:solidFill>
                  <a:srgbClr val="000000"/>
                </a:solidFill>
                <a:cs typeface="+mn-ea"/>
                <a:sym typeface="+mn-lt"/>
              </a:rPr>
              <a:t>2008</a:t>
            </a:r>
            <a:r>
              <a:rPr lang="zh-CN" altLang="en-US" sz="1200" kern="0">
                <a:solidFill>
                  <a:srgbClr val="000000"/>
                </a:solidFill>
                <a:cs typeface="+mn-ea"/>
                <a:sym typeface="+mn-lt"/>
              </a:rPr>
              <a:t>年开始，王勤持续关注公益事业，从个人贡献者，到参与</a:t>
            </a:r>
            <a:r>
              <a:rPr lang="en-US" altLang="zh-CN" sz="1200" kern="0">
                <a:solidFill>
                  <a:srgbClr val="000000"/>
                </a:solidFill>
                <a:cs typeface="+mn-ea"/>
                <a:sym typeface="+mn-lt"/>
              </a:rPr>
              <a:t>ABC</a:t>
            </a:r>
            <a:r>
              <a:rPr lang="zh-CN" altLang="en-US" sz="1200" kern="0">
                <a:solidFill>
                  <a:srgbClr val="000000"/>
                </a:solidFill>
                <a:cs typeface="+mn-ea"/>
                <a:sym typeface="+mn-lt"/>
              </a:rPr>
              <a:t>项目的公益咨询以及青年培训等。</a:t>
            </a:r>
            <a:endParaRPr lang="zh-CN" altLang="en-US" sz="1200" kern="0">
              <a:solidFill>
                <a:srgbClr val="000000"/>
              </a:solidFill>
              <a:cs typeface="+mn-ea"/>
              <a:sym typeface="+mn-lt"/>
            </a:endParaRPr>
          </a:p>
        </p:txBody>
      </p:sp>
      <p:sp>
        <p:nvSpPr>
          <p:cNvPr id="6" name="Rectangle 56"/>
          <p:cNvSpPr>
            <a:spLocks noChangeArrowheads="1"/>
          </p:cNvSpPr>
          <p:nvPr/>
        </p:nvSpPr>
        <p:spPr bwMode="auto">
          <a:xfrm>
            <a:off x="878451" y="3492578"/>
            <a:ext cx="11027799" cy="3076571"/>
          </a:xfrm>
          <a:prstGeom prst="rect">
            <a:avLst/>
          </a:prstGeom>
          <a:solidFill>
            <a:sysClr val="window" lastClr="FFFFFF"/>
          </a:solidFill>
          <a:ln w="9525" algn="ctr">
            <a:noFill/>
            <a:miter lim="800000"/>
          </a:ln>
        </p:spPr>
        <p:txBody>
          <a:bodyPr lIns="0" tIns="0" rIns="0" bIns="0"/>
          <a:lstStyle/>
          <a:p>
            <a:pPr defTabSz="806450" fontAlgn="auto">
              <a:spcBef>
                <a:spcPts val="0"/>
              </a:spcBef>
              <a:spcAft>
                <a:spcPts val="380"/>
              </a:spcAft>
              <a:buClr>
                <a:schemeClr val="tx2"/>
              </a:buClr>
              <a:buSzPct val="80000"/>
            </a:pPr>
            <a:r>
              <a:rPr lang="zh-HK" altLang="en-US" sz="1200" b="1" kern="0">
                <a:solidFill>
                  <a:srgbClr val="002060"/>
                </a:solidFill>
                <a:cs typeface="+mn-ea"/>
                <a:sym typeface="+mn-lt"/>
              </a:rPr>
              <a:t>相关经验</a:t>
            </a:r>
            <a:endParaRPr lang="en-US" altLang="zh-CN" sz="1200" kern="0">
              <a:solidFill>
                <a:sysClr val="windowText" lastClr="000000"/>
              </a:solidFill>
              <a:cs typeface="+mn-ea"/>
              <a:sym typeface="+mn-lt"/>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cs typeface="+mn-ea"/>
                <a:sym typeface="+mn-lt"/>
              </a:rPr>
              <a:t>在多家企业搭建客户洞察、消费者研究团队和研究内容、业务流程，支持业务发展所需的数据和洞察分析</a:t>
            </a:r>
            <a:endParaRPr lang="en-US" altLang="zh-CN" sz="1200" kern="0">
              <a:solidFill>
                <a:sysClr val="windowText" lastClr="000000"/>
              </a:solidFill>
              <a:cs typeface="+mn-ea"/>
              <a:sym typeface="+mn-lt"/>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cs typeface="+mn-ea"/>
                <a:sym typeface="+mn-lt"/>
              </a:rPr>
              <a:t>在多家企业担任销售管理工作，负责各销售区域的财务、人力等资源分配协调以及总部创新型项目推动区域业务发展</a:t>
            </a:r>
            <a:endParaRPr lang="en-US" altLang="zh-CN" sz="1200" kern="0">
              <a:solidFill>
                <a:sysClr val="windowText" lastClr="000000"/>
              </a:solidFill>
              <a:cs typeface="+mn-ea"/>
              <a:sym typeface="+mn-lt"/>
            </a:endParaRPr>
          </a:p>
          <a:p>
            <a:pPr lvl="0" indent="78740" defTabSz="898525">
              <a:spcAft>
                <a:spcPts val="355"/>
              </a:spcAft>
              <a:buClr>
                <a:srgbClr val="A32020"/>
              </a:buClr>
              <a:buSzPct val="80000"/>
              <a:buFont typeface="Wingdings" panose="05000000000000000000" pitchFamily="2" charset="2"/>
              <a:buChar char="§"/>
              <a:defRPr/>
            </a:pPr>
            <a:r>
              <a:rPr lang="zh-CN" altLang="en-US" sz="1200" kern="0">
                <a:solidFill>
                  <a:sysClr val="windowText" lastClr="000000"/>
                </a:solidFill>
                <a:cs typeface="+mn-ea"/>
                <a:sym typeface="+mn-lt"/>
              </a:rPr>
              <a:t>在多家企业担任市场部负责人，负责品牌管理和发展，品牌赞助项目等。</a:t>
            </a:r>
            <a:endParaRPr lang="en-US" altLang="zh-CN" sz="1200" kern="0">
              <a:solidFill>
                <a:sysClr val="windowText" lastClr="000000"/>
              </a:solidFill>
              <a:cs typeface="+mn-ea"/>
              <a:sym typeface="+mn-lt"/>
            </a:endParaRPr>
          </a:p>
          <a:p>
            <a:pPr defTabSz="898525" fontAlgn="auto">
              <a:spcBef>
                <a:spcPts val="0"/>
              </a:spcBef>
              <a:spcAft>
                <a:spcPts val="355"/>
              </a:spcAft>
              <a:buClr>
                <a:schemeClr val="tx2"/>
              </a:buClr>
              <a:buSzPct val="80000"/>
              <a:defRPr/>
            </a:pPr>
            <a:endParaRPr lang="en-US" altLang="zh-CN" sz="1200" b="1" kern="0">
              <a:solidFill>
                <a:srgbClr val="002060"/>
              </a:solidFill>
              <a:cs typeface="+mn-ea"/>
              <a:sym typeface="+mn-lt"/>
            </a:endParaRPr>
          </a:p>
          <a:p>
            <a:pPr defTabSz="898525" fontAlgn="auto">
              <a:spcBef>
                <a:spcPts val="0"/>
              </a:spcBef>
              <a:spcAft>
                <a:spcPts val="355"/>
              </a:spcAft>
              <a:buClr>
                <a:schemeClr val="tx2"/>
              </a:buClr>
              <a:buSzPct val="80000"/>
              <a:defRPr/>
            </a:pPr>
            <a:r>
              <a:rPr lang="en-US" altLang="zh-CN" sz="1200" b="1" kern="0">
                <a:solidFill>
                  <a:srgbClr val="002060"/>
                </a:solidFill>
                <a:cs typeface="+mn-ea"/>
                <a:sym typeface="+mn-lt"/>
              </a:rPr>
              <a:t>NGO</a:t>
            </a:r>
            <a:r>
              <a:rPr lang="zh-CN" altLang="en-US" sz="1200" b="1" kern="0">
                <a:solidFill>
                  <a:srgbClr val="002060"/>
                </a:solidFill>
                <a:cs typeface="+mn-ea"/>
                <a:sym typeface="+mn-lt"/>
              </a:rPr>
              <a:t>经验</a:t>
            </a:r>
            <a:endParaRPr lang="en-US" altLang="zh-CN" sz="1200" b="1" kern="0">
              <a:solidFill>
                <a:srgbClr val="002060"/>
              </a:solidFill>
              <a:cs typeface="+mn-ea"/>
              <a:sym typeface="+mn-lt"/>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cs typeface="+mn-ea"/>
                <a:sym typeface="+mn-lt"/>
              </a:rPr>
              <a:t>2010</a:t>
            </a:r>
            <a:r>
              <a:rPr lang="zh-CN" altLang="en-US" sz="1200" kern="0">
                <a:solidFill>
                  <a:sysClr val="windowText" lastClr="000000"/>
                </a:solidFill>
                <a:cs typeface="+mn-ea"/>
                <a:sym typeface="+mn-lt"/>
              </a:rPr>
              <a:t>年夏季 </a:t>
            </a:r>
            <a:r>
              <a:rPr lang="en-US" altLang="zh-CN" sz="1200" kern="0">
                <a:solidFill>
                  <a:sysClr val="windowText" lastClr="000000"/>
                </a:solidFill>
                <a:cs typeface="+mn-ea"/>
                <a:sym typeface="+mn-lt"/>
              </a:rPr>
              <a:t>HSBC Smithsonia</a:t>
            </a:r>
            <a:r>
              <a:rPr lang="zh-CN" altLang="en-US" sz="1200" kern="0">
                <a:solidFill>
                  <a:sysClr val="windowText" lastClr="000000"/>
                </a:solidFill>
                <a:cs typeface="+mn-ea"/>
                <a:sym typeface="+mn-lt"/>
              </a:rPr>
              <a:t>在浙江古田山为期两周的气候变化项目志愿者</a:t>
            </a:r>
            <a:endParaRPr lang="en-US" altLang="zh-CN" sz="1200" kern="0">
              <a:solidFill>
                <a:sysClr val="windowText" lastClr="000000"/>
              </a:solidFill>
              <a:cs typeface="+mn-ea"/>
              <a:sym typeface="+mn-lt"/>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cs typeface="+mn-ea"/>
                <a:sym typeface="+mn-lt"/>
              </a:rPr>
              <a:t>2016</a:t>
            </a:r>
            <a:r>
              <a:rPr lang="zh-CN" altLang="en-US" sz="1200" kern="0">
                <a:solidFill>
                  <a:sysClr val="windowText" lastClr="000000"/>
                </a:solidFill>
                <a:cs typeface="+mn-ea"/>
                <a:sym typeface="+mn-lt"/>
              </a:rPr>
              <a:t>年秋季 博祖客项目，项目总监</a:t>
            </a:r>
            <a:endParaRPr lang="en-US" altLang="zh-CN" sz="1200" kern="0">
              <a:solidFill>
                <a:sysClr val="windowText" lastClr="000000"/>
              </a:solidFill>
              <a:cs typeface="+mn-ea"/>
              <a:sym typeface="+mn-lt"/>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cs typeface="+mn-ea"/>
                <a:sym typeface="+mn-lt"/>
              </a:rPr>
              <a:t>2017</a:t>
            </a:r>
            <a:r>
              <a:rPr lang="zh-CN" altLang="en-US" sz="1200" kern="0">
                <a:solidFill>
                  <a:sysClr val="windowText" lastClr="000000"/>
                </a:solidFill>
                <a:cs typeface="+mn-ea"/>
                <a:sym typeface="+mn-lt"/>
              </a:rPr>
              <a:t>年春季 零废弃项目，项目总监</a:t>
            </a:r>
            <a:endParaRPr lang="en-US" altLang="zh-CN" sz="1200" kern="0">
              <a:solidFill>
                <a:sysClr val="windowText" lastClr="000000"/>
              </a:solidFill>
              <a:cs typeface="+mn-ea"/>
              <a:sym typeface="+mn-lt"/>
            </a:endParaRPr>
          </a:p>
          <a:p>
            <a:pPr indent="78740" defTabSz="898525">
              <a:spcAft>
                <a:spcPts val="355"/>
              </a:spcAft>
              <a:buClr>
                <a:schemeClr val="tx2"/>
              </a:buClr>
              <a:buSzPct val="80000"/>
              <a:buFont typeface="Wingdings" panose="05000000000000000000" pitchFamily="2" charset="2"/>
              <a:buChar char="§"/>
              <a:defRPr/>
            </a:pPr>
            <a:r>
              <a:rPr lang="en-US" altLang="zh-CN" sz="1200" kern="0">
                <a:solidFill>
                  <a:sysClr val="windowText" lastClr="000000"/>
                </a:solidFill>
                <a:cs typeface="+mn-ea"/>
                <a:sym typeface="+mn-lt"/>
              </a:rPr>
              <a:t>2017</a:t>
            </a:r>
            <a:r>
              <a:rPr lang="zh-CN" altLang="en-US" sz="1200" kern="0">
                <a:solidFill>
                  <a:sysClr val="windowText" lastClr="000000"/>
                </a:solidFill>
                <a:cs typeface="+mn-ea"/>
                <a:sym typeface="+mn-lt"/>
              </a:rPr>
              <a:t>年秋季 友成长青项目，项目总监</a:t>
            </a:r>
            <a:endParaRPr lang="en-US" altLang="zh-CN" sz="1200" kern="0" dirty="0">
              <a:solidFill>
                <a:sysClr val="windowText" lastClr="000000"/>
              </a:solidFill>
              <a:cs typeface="+mn-ea"/>
              <a:sym typeface="+mn-lt"/>
            </a:endParaRPr>
          </a:p>
        </p:txBody>
      </p:sp>
      <p:pic>
        <p:nvPicPr>
          <p:cNvPr id="9" name="图片 8"/>
          <p:cNvPicPr>
            <a:picLocks noChangeAspect="1"/>
          </p:cNvPicPr>
          <p:nvPr/>
        </p:nvPicPr>
        <p:blipFill>
          <a:blip r:embed="rId1"/>
          <a:stretch>
            <a:fillRect/>
          </a:stretch>
        </p:blipFill>
        <p:spPr>
          <a:xfrm>
            <a:off x="-7979" y="1080258"/>
            <a:ext cx="886430" cy="1132259"/>
          </a:xfrm>
          <a:prstGeom prst="rect">
            <a:avLst/>
          </a:prstGeom>
          <a:ln>
            <a:solidFill>
              <a:schemeClr val="bg1">
                <a:lumMod val="50000"/>
              </a:schemeClr>
            </a:solid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992" y="171801"/>
            <a:ext cx="11263212" cy="1089529"/>
          </a:xfrm>
        </p:spPr>
        <p:txBody>
          <a:bodyPr/>
          <a:lstStyle/>
          <a:p>
            <a:r>
              <a:rPr kumimoji="1" lang="zh-CN" altLang="en-US" sz="2400" dirty="0">
                <a:solidFill>
                  <a:schemeClr val="bg1"/>
                </a:solidFill>
                <a:latin typeface="+mn-lt"/>
                <a:ea typeface="+mn-ea"/>
                <a:cs typeface="+mn-ea"/>
                <a:sym typeface="+mn-lt"/>
              </a:rPr>
              <a:t>杭州市上城区六和青少年阅读服务中心旨在通过改善乡村学校的阅读环境和提升教师的阅读教学能力，促进乡村儿童的阅读兴趣和能力，助力儿童健康茁壮成长</a:t>
            </a:r>
            <a:br>
              <a:rPr kumimoji="1" lang="en-US" altLang="zh-CN" sz="2400" dirty="0">
                <a:solidFill>
                  <a:srgbClr val="31368D"/>
                </a:solidFill>
                <a:latin typeface="+mn-lt"/>
                <a:ea typeface="+mn-ea"/>
                <a:cs typeface="+mn-ea"/>
                <a:sym typeface="+mn-lt"/>
              </a:rPr>
            </a:br>
            <a:endParaRPr lang="zh-CN" altLang="en-US" sz="2400" dirty="0">
              <a:latin typeface="+mn-lt"/>
              <a:ea typeface="+mn-ea"/>
              <a:cs typeface="+mn-ea"/>
              <a:sym typeface="+mn-lt"/>
            </a:endParaRPr>
          </a:p>
        </p:txBody>
      </p:sp>
      <p:grpSp>
        <p:nvGrpSpPr>
          <p:cNvPr id="22" name="组合 21"/>
          <p:cNvGrpSpPr/>
          <p:nvPr/>
        </p:nvGrpSpPr>
        <p:grpSpPr>
          <a:xfrm>
            <a:off x="6406757" y="1707847"/>
            <a:ext cx="4863285" cy="734330"/>
            <a:chOff x="539336" y="2767155"/>
            <a:chExt cx="4863285" cy="734330"/>
          </a:xfrm>
        </p:grpSpPr>
        <p:sp>
          <p:nvSpPr>
            <p:cNvPr id="9" name="TextBox 161"/>
            <p:cNvSpPr txBox="1"/>
            <p:nvPr/>
          </p:nvSpPr>
          <p:spPr>
            <a:xfrm>
              <a:off x="1649890" y="2767155"/>
              <a:ext cx="3752731" cy="734330"/>
            </a:xfrm>
            <a:prstGeom prst="rect">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b="1" dirty="0">
                  <a:latin typeface="+mn-lt"/>
                  <a:cs typeface="+mn-ea"/>
                  <a:sym typeface="+mn-lt"/>
                </a:rPr>
                <a:t>阅读教育项目、教师发展项目和社区发展项目</a:t>
              </a:r>
              <a:endParaRPr lang="en-US" altLang="zh-CN" b="1" dirty="0">
                <a:latin typeface="+mn-lt"/>
                <a:cs typeface="+mn-ea"/>
                <a:sym typeface="+mn-lt"/>
              </a:endParaRPr>
            </a:p>
          </p:txBody>
        </p:sp>
        <p:sp>
          <p:nvSpPr>
            <p:cNvPr id="10" name="TextBox 161"/>
            <p:cNvSpPr txBox="1"/>
            <p:nvPr/>
          </p:nvSpPr>
          <p:spPr>
            <a:xfrm>
              <a:off x="539336" y="2767155"/>
              <a:ext cx="1095782" cy="734330"/>
            </a:xfrm>
            <a:prstGeom prst="rect">
              <a:avLst/>
            </a:prstGeom>
            <a:solidFill>
              <a:schemeClr val="accent1">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sz="1600" b="1" dirty="0">
                  <a:solidFill>
                    <a:schemeClr val="bg1"/>
                  </a:solidFill>
                  <a:latin typeface="+mn-lt"/>
                  <a:cs typeface="+mn-ea"/>
                  <a:sym typeface="+mn-lt"/>
                </a:rPr>
                <a:t>核心业务板块</a:t>
              </a:r>
              <a:endParaRPr lang="en-US" altLang="zh-CN" sz="1600" b="1" dirty="0">
                <a:solidFill>
                  <a:schemeClr val="bg1"/>
                </a:solidFill>
                <a:latin typeface="+mn-lt"/>
                <a:cs typeface="+mn-ea"/>
                <a:sym typeface="+mn-lt"/>
              </a:endParaRPr>
            </a:p>
          </p:txBody>
        </p:sp>
      </p:grpSp>
      <p:grpSp>
        <p:nvGrpSpPr>
          <p:cNvPr id="40" name="组合 39"/>
          <p:cNvGrpSpPr/>
          <p:nvPr/>
        </p:nvGrpSpPr>
        <p:grpSpPr>
          <a:xfrm>
            <a:off x="965596" y="3113041"/>
            <a:ext cx="10304446" cy="1145054"/>
            <a:chOff x="411008" y="3197546"/>
            <a:chExt cx="10304446" cy="1145054"/>
          </a:xfrm>
        </p:grpSpPr>
        <p:sp>
          <p:nvSpPr>
            <p:cNvPr id="38" name="矩形 37"/>
            <p:cNvSpPr/>
            <p:nvPr/>
          </p:nvSpPr>
          <p:spPr>
            <a:xfrm>
              <a:off x="2947580" y="3197546"/>
              <a:ext cx="7767874" cy="1145054"/>
            </a:xfrm>
            <a:prstGeom prst="rect">
              <a:avLst/>
            </a:prstGeom>
            <a:gradFill flip="none" rotWithShape="1">
              <a:gsLst>
                <a:gs pos="0">
                  <a:srgbClr val="404595">
                    <a:alpha val="50000"/>
                  </a:srgbClr>
                </a:gs>
                <a:gs pos="50000">
                  <a:schemeClr val="accent1">
                    <a:tint val="44500"/>
                    <a:satMod val="160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411008" y="3197546"/>
              <a:ext cx="2536572" cy="1145054"/>
              <a:chOff x="411008" y="3197546"/>
              <a:chExt cx="2536572" cy="1145054"/>
            </a:xfrm>
          </p:grpSpPr>
          <p:sp>
            <p:nvSpPr>
              <p:cNvPr id="31" name="矩形 30"/>
              <p:cNvSpPr/>
              <p:nvPr/>
            </p:nvSpPr>
            <p:spPr>
              <a:xfrm>
                <a:off x="2325138" y="3197546"/>
                <a:ext cx="599131" cy="1145054"/>
              </a:xfrm>
              <a:prstGeom prst="rect">
                <a:avLst/>
              </a:prstGeom>
              <a:solidFill>
                <a:srgbClr val="404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9" name="图片 18"/>
              <p:cNvPicPr/>
              <p:nvPr/>
            </p:nvPicPr>
            <p:blipFill rotWithShape="1">
              <a:blip r:embed="rId1" cstate="print">
                <a:extLst>
                  <a:ext uri="{28A0092B-C50C-407E-A947-70E740481C1C}">
                    <a14:useLocalDpi xmlns:a14="http://schemas.microsoft.com/office/drawing/2010/main" val="0"/>
                  </a:ext>
                </a:extLst>
              </a:blip>
              <a:srcRect l="16843" t="21839" b="12650"/>
              <a:stretch>
                <a:fillRect/>
              </a:stretch>
            </p:blipFill>
            <p:spPr>
              <a:xfrm>
                <a:off x="411008" y="3197546"/>
                <a:ext cx="1937441" cy="1145054"/>
              </a:xfrm>
              <a:prstGeom prst="rect">
                <a:avLst/>
              </a:prstGeom>
            </p:spPr>
          </p:pic>
          <p:sp>
            <p:nvSpPr>
              <p:cNvPr id="21" name="文本框 20"/>
              <p:cNvSpPr txBox="1"/>
              <p:nvPr/>
            </p:nvSpPr>
            <p:spPr>
              <a:xfrm>
                <a:off x="2348449" y="3508463"/>
                <a:ext cx="599131" cy="584775"/>
              </a:xfrm>
              <a:prstGeom prst="rect">
                <a:avLst/>
              </a:prstGeom>
              <a:noFill/>
            </p:spPr>
            <p:txBody>
              <a:bodyPr wrap="square">
                <a:spAutoFit/>
              </a:bodyPr>
              <a:lstStyle/>
              <a:p>
                <a:r>
                  <a:rPr lang="zh-CN" altLang="en-US" sz="1600" b="1" i="0" dirty="0">
                    <a:solidFill>
                      <a:schemeClr val="bg1"/>
                    </a:solidFill>
                    <a:effectLst/>
                    <a:cs typeface="+mn-ea"/>
                    <a:sym typeface="+mn-lt"/>
                  </a:rPr>
                  <a:t>阅读</a:t>
                </a:r>
                <a:endParaRPr lang="en-US" altLang="zh-CN" sz="1600" b="1" i="0" dirty="0">
                  <a:solidFill>
                    <a:schemeClr val="bg1"/>
                  </a:solidFill>
                  <a:effectLst/>
                  <a:cs typeface="+mn-ea"/>
                  <a:sym typeface="+mn-lt"/>
                </a:endParaRPr>
              </a:p>
              <a:p>
                <a:r>
                  <a:rPr lang="zh-CN" altLang="en-US" sz="1600" b="1" i="0" dirty="0">
                    <a:solidFill>
                      <a:schemeClr val="bg1"/>
                    </a:solidFill>
                    <a:effectLst/>
                    <a:cs typeface="+mn-ea"/>
                    <a:sym typeface="+mn-lt"/>
                  </a:rPr>
                  <a:t>教育</a:t>
                </a:r>
                <a:endParaRPr lang="zh-CN" altLang="en-US" sz="1600" dirty="0">
                  <a:solidFill>
                    <a:schemeClr val="bg1"/>
                  </a:solidFill>
                  <a:cs typeface="+mn-ea"/>
                  <a:sym typeface="+mn-lt"/>
                </a:endParaRPr>
              </a:p>
            </p:txBody>
          </p:sp>
        </p:grpSp>
        <p:sp>
          <p:nvSpPr>
            <p:cNvPr id="33" name="文本框 32"/>
            <p:cNvSpPr txBox="1"/>
            <p:nvPr/>
          </p:nvSpPr>
          <p:spPr>
            <a:xfrm>
              <a:off x="3132320" y="3293020"/>
              <a:ext cx="7455066" cy="954107"/>
            </a:xfrm>
            <a:prstGeom prst="rect">
              <a:avLst/>
            </a:prstGeom>
            <a:noFill/>
          </p:spPr>
          <p:txBody>
            <a:bodyPr wrap="square">
              <a:spAutoFit/>
            </a:bodyPr>
            <a:lstStyle/>
            <a:p>
              <a:pPr algn="l" fontAlgn="base">
                <a:buFont typeface="+mj-lt"/>
                <a:buAutoNum type="arabicPeriod"/>
              </a:pPr>
              <a:r>
                <a:rPr lang="zh-CN" altLang="en-US" sz="1400" b="1" i="0" dirty="0">
                  <a:solidFill>
                    <a:srgbClr val="1A2029"/>
                  </a:solidFill>
                  <a:effectLst/>
                  <a:cs typeface="+mn-ea"/>
                  <a:sym typeface="+mn-lt"/>
                </a:rPr>
                <a:t>捐建阅读角和阅读空间</a:t>
              </a:r>
              <a:r>
                <a:rPr lang="zh-CN" altLang="en-US" sz="1400" b="0" i="0" dirty="0">
                  <a:solidFill>
                    <a:srgbClr val="1A2029"/>
                  </a:solidFill>
                  <a:effectLst/>
                  <a:cs typeface="+mn-ea"/>
                  <a:sym typeface="+mn-lt"/>
                </a:rPr>
                <a:t>：项目通过在乡村学校捐建班级阅读角和阅读教室，为学生提供便于阅读的环境。</a:t>
              </a:r>
              <a:endParaRPr lang="zh-CN" altLang="en-US" sz="1400" b="0" i="0" dirty="0">
                <a:solidFill>
                  <a:srgbClr val="1A2029"/>
                </a:solidFill>
                <a:effectLst/>
                <a:cs typeface="+mn-ea"/>
                <a:sym typeface="+mn-lt"/>
              </a:endParaRPr>
            </a:p>
            <a:p>
              <a:pPr algn="l" fontAlgn="base">
                <a:buFont typeface="+mj-lt"/>
                <a:buAutoNum type="arabicPeriod"/>
              </a:pPr>
              <a:r>
                <a:rPr lang="zh-CN" altLang="en-US" sz="1400" b="1" i="0" dirty="0">
                  <a:solidFill>
                    <a:srgbClr val="1A2029"/>
                  </a:solidFill>
                  <a:effectLst/>
                  <a:cs typeface="+mn-ea"/>
                  <a:sym typeface="+mn-lt"/>
                </a:rPr>
                <a:t>捐赠优质童书</a:t>
              </a:r>
              <a:r>
                <a:rPr lang="zh-CN" altLang="en-US" sz="1400" b="0" i="0" dirty="0">
                  <a:solidFill>
                    <a:srgbClr val="1A2029"/>
                  </a:solidFill>
                  <a:effectLst/>
                  <a:cs typeface="+mn-ea"/>
                  <a:sym typeface="+mn-lt"/>
                </a:rPr>
                <a:t>：项目精选适合不同年龄段儿童的图书，捐赠给乡村学校，确保学生能够阅读到高质量的书籍。</a:t>
              </a:r>
              <a:endParaRPr lang="zh-CN" altLang="en-US" sz="1400" b="0" i="0" dirty="0">
                <a:solidFill>
                  <a:srgbClr val="1A2029"/>
                </a:solidFill>
                <a:effectLst/>
                <a:cs typeface="+mn-ea"/>
                <a:sym typeface="+mn-lt"/>
              </a:endParaRPr>
            </a:p>
          </p:txBody>
        </p:sp>
      </p:grpSp>
      <p:grpSp>
        <p:nvGrpSpPr>
          <p:cNvPr id="44" name="组合 43"/>
          <p:cNvGrpSpPr/>
          <p:nvPr/>
        </p:nvGrpSpPr>
        <p:grpSpPr>
          <a:xfrm>
            <a:off x="953834" y="4302766"/>
            <a:ext cx="10327971" cy="1145657"/>
            <a:chOff x="1186849" y="4334611"/>
            <a:chExt cx="10327971" cy="1145657"/>
          </a:xfrm>
        </p:grpSpPr>
        <p:sp>
          <p:nvSpPr>
            <p:cNvPr id="43" name="矩形 42"/>
            <p:cNvSpPr/>
            <p:nvPr/>
          </p:nvSpPr>
          <p:spPr>
            <a:xfrm flipH="1">
              <a:off x="1186849" y="4334611"/>
              <a:ext cx="7767874" cy="1145054"/>
            </a:xfrm>
            <a:prstGeom prst="rect">
              <a:avLst/>
            </a:prstGeom>
            <a:gradFill flip="none" rotWithShape="1">
              <a:gsLst>
                <a:gs pos="0">
                  <a:srgbClr val="404595">
                    <a:alpha val="50000"/>
                  </a:srgbClr>
                </a:gs>
                <a:gs pos="50000">
                  <a:schemeClr val="accent1">
                    <a:tint val="44500"/>
                    <a:satMod val="160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p:cNvGrpSpPr/>
            <p:nvPr/>
          </p:nvGrpSpPr>
          <p:grpSpPr>
            <a:xfrm>
              <a:off x="8978248" y="4335214"/>
              <a:ext cx="2536572" cy="1145054"/>
              <a:chOff x="8978248" y="4335214"/>
              <a:chExt cx="2536572" cy="1145054"/>
            </a:xfrm>
          </p:grpSpPr>
          <p:sp>
            <p:nvSpPr>
              <p:cNvPr id="41" name="矩形 40"/>
              <p:cNvSpPr/>
              <p:nvPr/>
            </p:nvSpPr>
            <p:spPr>
              <a:xfrm>
                <a:off x="8983814" y="4335214"/>
                <a:ext cx="599131" cy="1145054"/>
              </a:xfrm>
              <a:prstGeom prst="rect">
                <a:avLst/>
              </a:prstGeom>
              <a:solidFill>
                <a:srgbClr val="404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4" name="图片 23"/>
              <p:cNvPicPr/>
              <p:nvPr/>
            </p:nvPicPr>
            <p:blipFill rotWithShape="1">
              <a:blip r:embed="rId2">
                <a:extLst>
                  <a:ext uri="{28A0092B-C50C-407E-A947-70E740481C1C}">
                    <a14:useLocalDpi xmlns:a14="http://schemas.microsoft.com/office/drawing/2010/main" val="0"/>
                  </a:ext>
                </a:extLst>
              </a:blip>
              <a:srcRect r="3041" b="14331"/>
              <a:stretch>
                <a:fillRect/>
              </a:stretch>
            </p:blipFill>
            <p:spPr>
              <a:xfrm>
                <a:off x="9577379" y="4335214"/>
                <a:ext cx="1937441" cy="1145054"/>
              </a:xfrm>
              <a:prstGeom prst="rect">
                <a:avLst/>
              </a:prstGeom>
            </p:spPr>
          </p:pic>
          <p:sp>
            <p:nvSpPr>
              <p:cNvPr id="26" name="文本框 25"/>
              <p:cNvSpPr txBox="1"/>
              <p:nvPr/>
            </p:nvSpPr>
            <p:spPr>
              <a:xfrm>
                <a:off x="8978248" y="4584576"/>
                <a:ext cx="599131" cy="584775"/>
              </a:xfrm>
              <a:prstGeom prst="rect">
                <a:avLst/>
              </a:prstGeom>
              <a:noFill/>
            </p:spPr>
            <p:txBody>
              <a:bodyPr wrap="square">
                <a:spAutoFit/>
              </a:bodyPr>
              <a:lstStyle/>
              <a:p>
                <a:pPr algn="ctr"/>
                <a:r>
                  <a:rPr lang="zh-CN" altLang="en-US" sz="1600" b="1" i="0" dirty="0">
                    <a:solidFill>
                      <a:schemeClr val="bg1"/>
                    </a:solidFill>
                    <a:effectLst/>
                    <a:cs typeface="+mn-ea"/>
                    <a:sym typeface="+mn-lt"/>
                  </a:rPr>
                  <a:t>教师</a:t>
                </a:r>
                <a:endParaRPr lang="en-US" altLang="zh-CN" sz="1600" b="1" i="0" dirty="0">
                  <a:solidFill>
                    <a:schemeClr val="bg1"/>
                  </a:solidFill>
                  <a:effectLst/>
                  <a:cs typeface="+mn-ea"/>
                  <a:sym typeface="+mn-lt"/>
                </a:endParaRPr>
              </a:p>
              <a:p>
                <a:pPr algn="ctr"/>
                <a:r>
                  <a:rPr lang="zh-CN" altLang="en-US" sz="1600" b="1" i="0" dirty="0">
                    <a:solidFill>
                      <a:schemeClr val="bg1"/>
                    </a:solidFill>
                    <a:effectLst/>
                    <a:cs typeface="+mn-ea"/>
                    <a:sym typeface="+mn-lt"/>
                  </a:rPr>
                  <a:t>发展</a:t>
                </a:r>
                <a:endParaRPr lang="zh-CN" altLang="en-US" sz="1600" dirty="0">
                  <a:solidFill>
                    <a:schemeClr val="bg1"/>
                  </a:solidFill>
                  <a:cs typeface="+mn-ea"/>
                  <a:sym typeface="+mn-lt"/>
                </a:endParaRPr>
              </a:p>
            </p:txBody>
          </p:sp>
        </p:grpSp>
        <p:sp>
          <p:nvSpPr>
            <p:cNvPr id="35" name="文本框 34"/>
            <p:cNvSpPr txBox="1"/>
            <p:nvPr/>
          </p:nvSpPr>
          <p:spPr>
            <a:xfrm>
              <a:off x="1605376" y="4537806"/>
              <a:ext cx="7224664" cy="738664"/>
            </a:xfrm>
            <a:prstGeom prst="rect">
              <a:avLst/>
            </a:prstGeom>
            <a:noFill/>
          </p:spPr>
          <p:txBody>
            <a:bodyPr wrap="square">
              <a:spAutoFit/>
            </a:bodyPr>
            <a:lstStyle/>
            <a:p>
              <a:r>
                <a:rPr lang="zh-CN" altLang="en-US" sz="1400" b="0" i="0" dirty="0">
                  <a:solidFill>
                    <a:srgbClr val="1A2029"/>
                  </a:solidFill>
                  <a:effectLst/>
                  <a:cs typeface="+mn-ea"/>
                  <a:sym typeface="+mn-lt"/>
                </a:rPr>
                <a:t>该项目旨在提升教师的教育观念和阅读教学能力。</a:t>
              </a:r>
              <a:endParaRPr lang="en-US" altLang="zh-CN" sz="1400" b="0" i="0" dirty="0">
                <a:solidFill>
                  <a:srgbClr val="1A2029"/>
                </a:solidFill>
                <a:effectLst/>
                <a:cs typeface="+mn-ea"/>
                <a:sym typeface="+mn-lt"/>
              </a:endParaRPr>
            </a:p>
            <a:p>
              <a:r>
                <a:rPr lang="zh-CN" altLang="en-US" sz="1400" b="0" i="0" dirty="0">
                  <a:solidFill>
                    <a:srgbClr val="1A2029"/>
                  </a:solidFill>
                  <a:effectLst/>
                  <a:cs typeface="+mn-ea"/>
                  <a:sym typeface="+mn-lt"/>
                </a:rPr>
                <a:t>组织各类培训活动，如研习营和工作坊</a:t>
              </a:r>
              <a:r>
                <a:rPr lang="zh-CN" altLang="en-US" sz="1400" dirty="0">
                  <a:solidFill>
                    <a:srgbClr val="1A2029"/>
                  </a:solidFill>
                  <a:cs typeface="+mn-ea"/>
                  <a:sym typeface="+mn-lt"/>
                </a:rPr>
                <a:t>等</a:t>
              </a:r>
              <a:r>
                <a:rPr lang="zh-CN" altLang="en-US" sz="1400" b="0" i="0" dirty="0">
                  <a:solidFill>
                    <a:srgbClr val="1A2029"/>
                  </a:solidFill>
                  <a:effectLst/>
                  <a:cs typeface="+mn-ea"/>
                  <a:sym typeface="+mn-lt"/>
                </a:rPr>
                <a:t>活动旨在通过教师的引导，帮助乡村儿童提高阅读能力。</a:t>
              </a:r>
              <a:endParaRPr lang="zh-CN" altLang="en-US" sz="1400" dirty="0">
                <a:cs typeface="+mn-ea"/>
                <a:sym typeface="+mn-lt"/>
              </a:endParaRPr>
            </a:p>
          </p:txBody>
        </p:sp>
      </p:grpSp>
      <p:grpSp>
        <p:nvGrpSpPr>
          <p:cNvPr id="48" name="组合 47"/>
          <p:cNvGrpSpPr/>
          <p:nvPr/>
        </p:nvGrpSpPr>
        <p:grpSpPr>
          <a:xfrm>
            <a:off x="954421" y="5493094"/>
            <a:ext cx="10326796" cy="1155750"/>
            <a:chOff x="976828" y="5570213"/>
            <a:chExt cx="10326796" cy="1155750"/>
          </a:xfrm>
        </p:grpSpPr>
        <p:sp>
          <p:nvSpPr>
            <p:cNvPr id="47" name="矩形 46"/>
            <p:cNvSpPr/>
            <p:nvPr/>
          </p:nvSpPr>
          <p:spPr>
            <a:xfrm>
              <a:off x="3535750" y="5580909"/>
              <a:ext cx="7767874" cy="1145054"/>
            </a:xfrm>
            <a:prstGeom prst="rect">
              <a:avLst/>
            </a:prstGeom>
            <a:gradFill flip="none" rotWithShape="1">
              <a:gsLst>
                <a:gs pos="0">
                  <a:srgbClr val="404595">
                    <a:alpha val="50000"/>
                  </a:srgbClr>
                </a:gs>
                <a:gs pos="50000">
                  <a:schemeClr val="accent1">
                    <a:tint val="44500"/>
                    <a:satMod val="160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6" name="组合 45"/>
            <p:cNvGrpSpPr/>
            <p:nvPr/>
          </p:nvGrpSpPr>
          <p:grpSpPr>
            <a:xfrm>
              <a:off x="976828" y="5570213"/>
              <a:ext cx="2537435" cy="1145054"/>
              <a:chOff x="976828" y="5570213"/>
              <a:chExt cx="2537435" cy="1145054"/>
            </a:xfrm>
          </p:grpSpPr>
          <p:sp>
            <p:nvSpPr>
              <p:cNvPr id="45" name="矩形 44"/>
              <p:cNvSpPr/>
              <p:nvPr/>
            </p:nvSpPr>
            <p:spPr>
              <a:xfrm>
                <a:off x="2915132" y="5570213"/>
                <a:ext cx="599131" cy="1145054"/>
              </a:xfrm>
              <a:prstGeom prst="rect">
                <a:avLst/>
              </a:prstGeom>
              <a:solidFill>
                <a:srgbClr val="404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8" name="图片 27"/>
              <p:cNvPicPr/>
              <p:nvPr/>
            </p:nvPicPr>
            <p:blipFill rotWithShape="1">
              <a:blip r:embed="rId3">
                <a:extLst>
                  <a:ext uri="{28A0092B-C50C-407E-A947-70E740481C1C}">
                    <a14:useLocalDpi xmlns:a14="http://schemas.microsoft.com/office/drawing/2010/main" val="0"/>
                  </a:ext>
                </a:extLst>
              </a:blip>
              <a:srcRect l="2120" t="4169" r="50662" b="5749"/>
              <a:stretch>
                <a:fillRect/>
              </a:stretch>
            </p:blipFill>
            <p:spPr>
              <a:xfrm>
                <a:off x="976828" y="5570213"/>
                <a:ext cx="1937441" cy="1145054"/>
              </a:xfrm>
              <a:prstGeom prst="rect">
                <a:avLst/>
              </a:prstGeom>
            </p:spPr>
          </p:pic>
          <p:sp>
            <p:nvSpPr>
              <p:cNvPr id="30" name="文本框 29"/>
              <p:cNvSpPr txBox="1"/>
              <p:nvPr/>
            </p:nvSpPr>
            <p:spPr>
              <a:xfrm>
                <a:off x="2915132" y="5850353"/>
                <a:ext cx="599131" cy="584775"/>
              </a:xfrm>
              <a:prstGeom prst="rect">
                <a:avLst/>
              </a:prstGeom>
              <a:noFill/>
            </p:spPr>
            <p:txBody>
              <a:bodyPr wrap="square">
                <a:spAutoFit/>
              </a:bodyPr>
              <a:lstStyle/>
              <a:p>
                <a:pPr algn="ctr"/>
                <a:r>
                  <a:rPr lang="zh-CN" altLang="en-US" sz="1600" b="1" i="0" dirty="0">
                    <a:solidFill>
                      <a:schemeClr val="bg1"/>
                    </a:solidFill>
                    <a:effectLst/>
                    <a:cs typeface="+mn-ea"/>
                    <a:sym typeface="+mn-lt"/>
                  </a:rPr>
                  <a:t>社区</a:t>
                </a:r>
                <a:endParaRPr lang="en-US" altLang="zh-CN" sz="1600" b="1" i="0" dirty="0">
                  <a:solidFill>
                    <a:schemeClr val="bg1"/>
                  </a:solidFill>
                  <a:effectLst/>
                  <a:cs typeface="+mn-ea"/>
                  <a:sym typeface="+mn-lt"/>
                </a:endParaRPr>
              </a:p>
              <a:p>
                <a:pPr algn="ctr"/>
                <a:r>
                  <a:rPr lang="zh-CN" altLang="en-US" sz="1600" b="1" i="0" dirty="0">
                    <a:solidFill>
                      <a:schemeClr val="bg1"/>
                    </a:solidFill>
                    <a:effectLst/>
                    <a:cs typeface="+mn-ea"/>
                    <a:sym typeface="+mn-lt"/>
                  </a:rPr>
                  <a:t>发展</a:t>
                </a:r>
                <a:endParaRPr lang="zh-CN" altLang="en-US" sz="1600" dirty="0">
                  <a:solidFill>
                    <a:schemeClr val="bg1"/>
                  </a:solidFill>
                  <a:cs typeface="+mn-ea"/>
                  <a:sym typeface="+mn-lt"/>
                </a:endParaRPr>
              </a:p>
            </p:txBody>
          </p:sp>
        </p:grpSp>
        <p:sp>
          <p:nvSpPr>
            <p:cNvPr id="37" name="文本框 36"/>
            <p:cNvSpPr txBox="1"/>
            <p:nvPr/>
          </p:nvSpPr>
          <p:spPr>
            <a:xfrm>
              <a:off x="3780290" y="5866094"/>
              <a:ext cx="7224664" cy="523220"/>
            </a:xfrm>
            <a:prstGeom prst="rect">
              <a:avLst/>
            </a:prstGeom>
            <a:noFill/>
          </p:spPr>
          <p:txBody>
            <a:bodyPr wrap="square">
              <a:spAutoFit/>
            </a:bodyPr>
            <a:lstStyle/>
            <a:p>
              <a:r>
                <a:rPr lang="zh-CN" altLang="en-US" sz="1400" b="0" i="0" dirty="0">
                  <a:solidFill>
                    <a:srgbClr val="1A2029"/>
                  </a:solidFill>
                  <a:effectLst/>
                  <a:cs typeface="+mn-ea"/>
                  <a:sym typeface="+mn-lt"/>
                </a:rPr>
                <a:t>在城市地区，六和公益依托建立的“和娃娃儿童图书馆”，为社区居民提供亲子阅读、自然教育等以阅读为核心的公益服务活动。</a:t>
              </a:r>
              <a:endParaRPr lang="zh-CN" altLang="en-US" sz="1400" dirty="0">
                <a:cs typeface="+mn-ea"/>
                <a:sym typeface="+mn-lt"/>
              </a:endParaRPr>
            </a:p>
          </p:txBody>
        </p:sp>
      </p:grpSp>
      <p:grpSp>
        <p:nvGrpSpPr>
          <p:cNvPr id="53" name="组合 52"/>
          <p:cNvGrpSpPr/>
          <p:nvPr/>
        </p:nvGrpSpPr>
        <p:grpSpPr>
          <a:xfrm>
            <a:off x="873825" y="1090825"/>
            <a:ext cx="5230434" cy="1913668"/>
            <a:chOff x="619712" y="981111"/>
            <a:chExt cx="5230434" cy="1913668"/>
          </a:xfrm>
        </p:grpSpPr>
        <p:sp>
          <p:nvSpPr>
            <p:cNvPr id="8" name="TextBox 161"/>
            <p:cNvSpPr txBox="1"/>
            <p:nvPr/>
          </p:nvSpPr>
          <p:spPr>
            <a:xfrm>
              <a:off x="1736580" y="1514624"/>
              <a:ext cx="4113566" cy="1305549"/>
            </a:xfrm>
            <a:prstGeom prst="roundRect">
              <a:avLst>
                <a:gd name="adj" fmla="val 6179"/>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spcAft>
                  <a:spcPts val="100"/>
                </a:spcAft>
                <a:buNone/>
              </a:pPr>
              <a:r>
                <a:rPr lang="zh-CN" altLang="en-US" dirty="0">
                  <a:latin typeface="+mn-lt"/>
                  <a:cs typeface="+mn-ea"/>
                  <a:sym typeface="+mn-lt"/>
                </a:rPr>
                <a:t>杭州市上城区六和青少年阅读服务中心（以下简称：六和公益），一家致力于让中国儿童读好书的公益组织，以区域化深耕的服务模式，为项目服务地区提供深度的阅读教育支持。</a:t>
              </a:r>
              <a:endParaRPr lang="en-US" altLang="zh-CN" sz="1600" dirty="0">
                <a:solidFill>
                  <a:schemeClr val="tx1"/>
                </a:solidFill>
                <a:latin typeface="+mn-lt"/>
                <a:cs typeface="+mn-ea"/>
                <a:sym typeface="+mn-lt"/>
              </a:endParaRPr>
            </a:p>
          </p:txBody>
        </p:sp>
        <p:pic>
          <p:nvPicPr>
            <p:cNvPr id="50" name="图片 49"/>
            <p:cNvPicPr>
              <a:picLocks noChangeAspect="1"/>
            </p:cNvPicPr>
            <p:nvPr/>
          </p:nvPicPr>
          <p:blipFill rotWithShape="1">
            <a:blip r:embed="rId4">
              <a:extLst>
                <a:ext uri="{28A0092B-C50C-407E-A947-70E740481C1C}">
                  <a14:useLocalDpi xmlns:a14="http://schemas.microsoft.com/office/drawing/2010/main" val="0"/>
                </a:ext>
              </a:extLst>
            </a:blip>
            <a:srcRect l="26771" r="26675"/>
            <a:stretch>
              <a:fillRect/>
            </a:stretch>
          </p:blipFill>
          <p:spPr>
            <a:xfrm>
              <a:off x="619712" y="1350208"/>
              <a:ext cx="1150501" cy="1544571"/>
            </a:xfrm>
            <a:prstGeom prst="rect">
              <a:avLst/>
            </a:prstGeom>
          </p:spPr>
        </p:pic>
        <p:sp>
          <p:nvSpPr>
            <p:cNvPr id="3" name="îş1ïḓe"/>
            <p:cNvSpPr/>
            <p:nvPr>
              <p:custDataLst>
                <p:tags r:id="rId5"/>
              </p:custDataLst>
            </p:nvPr>
          </p:nvSpPr>
          <p:spPr>
            <a:xfrm>
              <a:off x="759356" y="981111"/>
              <a:ext cx="4357932" cy="458908"/>
            </a:xfrm>
            <a:prstGeom prst="rect">
              <a:avLst/>
            </a:prstGeom>
            <a:noFill/>
            <a:ln w="25400" cap="flat" cmpd="sng" algn="ctr">
              <a:noFill/>
              <a:prstDash val="solid"/>
            </a:ln>
            <a:effectLst/>
          </p:spPr>
          <p:txBody>
            <a:bodyPr wrap="square" lIns="91440" tIns="45720" rIns="91440" bIns="45720" rtlCol="0" anchor="t" anchorCtr="0">
              <a:spAutoFit/>
            </a:bodyPr>
            <a:lstStyle/>
            <a:p>
              <a:pPr lvl="0" fontAlgn="base">
                <a:lnSpc>
                  <a:spcPct val="150000"/>
                </a:lnSpc>
                <a:spcBef>
                  <a:spcPct val="0"/>
                </a:spcBef>
                <a:spcAft>
                  <a:spcPct val="0"/>
                </a:spcAft>
                <a:defRPr/>
              </a:pPr>
              <a:r>
                <a:rPr kumimoji="1" lang="zh-CN" altLang="en-US" b="1" dirty="0">
                  <a:solidFill>
                    <a:srgbClr val="31368D"/>
                  </a:solidFill>
                  <a:cs typeface="+mn-ea"/>
                  <a:sym typeface="+mn-lt"/>
                </a:rPr>
                <a:t>杭州市上城区六和青少年阅读服务中心</a:t>
              </a:r>
              <a:endParaRPr kumimoji="1" lang="en-US" altLang="zh-CN" b="1" dirty="0">
                <a:solidFill>
                  <a:srgbClr val="31368D"/>
                </a:solidFill>
                <a:cs typeface="+mn-ea"/>
                <a:sym typeface="+mn-lt"/>
              </a:endParaRPr>
            </a:p>
          </p:txBody>
        </p:sp>
      </p:grpSp>
      <p:sp>
        <p:nvSpPr>
          <p:cNvPr id="4" name="箭头: 下 3"/>
          <p:cNvSpPr/>
          <p:nvPr/>
        </p:nvSpPr>
        <p:spPr>
          <a:xfrm>
            <a:off x="8597025" y="2625331"/>
            <a:ext cx="515077" cy="304556"/>
          </a:xfrm>
          <a:prstGeom prst="downArrow">
            <a:avLst/>
          </a:prstGeom>
          <a:solidFill>
            <a:srgbClr val="404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cs typeface="+mn-ea"/>
                <a:sym typeface="+mn-lt"/>
              </a:rPr>
              <a:t>蒋毅</a:t>
            </a:r>
            <a:r>
              <a:rPr lang="en-US" altLang="zh-CN" kern="0">
                <a:solidFill>
                  <a:srgbClr val="FFFFFF"/>
                </a:solidFill>
                <a:cs typeface="+mn-ea"/>
                <a:sym typeface="+mn-lt"/>
              </a:rPr>
              <a:t>(Joy)</a:t>
            </a:r>
            <a:r>
              <a:rPr lang="zh-CN" altLang="en-US" kern="0">
                <a:solidFill>
                  <a:srgbClr val="FFFFFF"/>
                </a:solidFill>
                <a:cs typeface="+mn-ea"/>
                <a:sym typeface="+mn-lt"/>
              </a:rPr>
              <a:t>，合伙人，北京</a:t>
            </a:r>
            <a:endParaRPr lang="zh-CN" altLang="en-US" kern="0">
              <a:solidFill>
                <a:srgbClr val="FFFFFF"/>
              </a:solidFill>
              <a:cs typeface="+mn-ea"/>
              <a:sym typeface="+mn-lt"/>
            </a:endParaRPr>
          </a:p>
          <a:p>
            <a:pPr lvl="0" defTabSz="1040765" hangingPunct="0"/>
            <a:endParaRPr lang="en-US" altLang="zh-CN" kern="0">
              <a:solidFill>
                <a:srgbClr val="FFFFFF"/>
              </a:solidFill>
              <a:cs typeface="+mn-ea"/>
              <a:sym typeface="+mn-lt"/>
            </a:endParaRPr>
          </a:p>
          <a:p>
            <a:pPr lvl="0" defTabSz="1040765" hangingPunct="0"/>
            <a:r>
              <a:rPr lang="zh-CN" altLang="en-US" kern="0">
                <a:solidFill>
                  <a:srgbClr val="FFFFFF"/>
                </a:solidFill>
                <a:cs typeface="+mn-ea"/>
                <a:sym typeface="+mn-lt"/>
              </a:rPr>
              <a:t>品牌推广业务线，美好社会咨询社</a:t>
            </a:r>
            <a:endParaRPr lang="zh-CN" altLang="en-US" kern="0">
              <a:solidFill>
                <a:srgbClr val="FFFFFF"/>
              </a:solidFill>
              <a:cs typeface="+mn-ea"/>
              <a:sym typeface="+mn-lt"/>
            </a:endParaRPr>
          </a:p>
          <a:p>
            <a:pPr lvl="0" defTabSz="1040765" hangingPunct="0"/>
            <a:r>
              <a:rPr lang="zh-CN" altLang="en-US" kern="0">
                <a:solidFill>
                  <a:srgbClr val="FFFFFF"/>
                </a:solidFill>
                <a:cs typeface="+mn-ea"/>
                <a:sym typeface="+mn-lt"/>
              </a:rPr>
              <a:t>总经理，博雅行信息咨询有限公司</a:t>
            </a:r>
            <a:endParaRPr lang="zh-CN" altLang="en-US" kern="0">
              <a:solidFill>
                <a:srgbClr val="FFFFFF"/>
              </a:solidFill>
              <a:cs typeface="+mn-ea"/>
              <a:sym typeface="+mn-lt"/>
            </a:endParaRPr>
          </a:p>
          <a:p>
            <a:pPr marL="0" marR="0" lvl="0" indent="0" defTabSz="1032510" eaLnBrk="1" fontAlgn="auto" latinLnBrk="0" hangingPunct="0">
              <a:lnSpc>
                <a:spcPct val="100000"/>
              </a:lnSpc>
              <a:spcBef>
                <a:spcPts val="0"/>
              </a:spcBef>
              <a:spcAft>
                <a:spcPts val="0"/>
              </a:spcAft>
              <a:buClrTx/>
              <a:buSzTx/>
              <a:buFontTx/>
              <a:buNone/>
              <a:defRPr/>
            </a:pPr>
            <a:endParaRPr kumimoji="0" lang="zh-HK" altLang="en-US" sz="705" b="0" i="0" u="none" strike="noStrike" kern="0" cap="none" spc="0" normalizeH="0" baseline="0" noProof="0" dirty="0">
              <a:ln>
                <a:noFill/>
              </a:ln>
              <a:solidFill>
                <a:srgbClr val="FFFFFF"/>
              </a:solidFill>
              <a:effectLst/>
              <a:uLnTx/>
              <a:uFillTx/>
              <a:cs typeface="+mn-ea"/>
              <a:sym typeface="+mn-lt"/>
            </a:endParaRPr>
          </a:p>
        </p:txBody>
      </p:sp>
      <p:sp>
        <p:nvSpPr>
          <p:cNvPr id="5" name="TextBox 55"/>
          <p:cNvSpPr txBox="1"/>
          <p:nvPr/>
        </p:nvSpPr>
        <p:spPr>
          <a:xfrm>
            <a:off x="878452" y="2317550"/>
            <a:ext cx="11027798" cy="789960"/>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蒋毅在营销，品牌，销售和资源开发领域拥有二十年从业经历和十年的咨询服务经验，带领团队为国内外知名企业和基金会提供营销和品牌咨询服务。她有诸多行业经验，包括制造业、零售业及公益行业等。曾在杜邦</a:t>
            </a:r>
            <a:r>
              <a:rPr lang="en-US" altLang="zh-CN" sz="1200" kern="0">
                <a:solidFill>
                  <a:srgbClr val="000000"/>
                </a:solidFill>
                <a:cs typeface="+mn-ea"/>
                <a:sym typeface="+mn-lt"/>
              </a:rPr>
              <a:t>LYCRA</a:t>
            </a:r>
            <a:r>
              <a:rPr lang="zh-CN" altLang="en-US" sz="1200" kern="0">
                <a:solidFill>
                  <a:srgbClr val="000000"/>
                </a:solidFill>
                <a:cs typeface="+mn-ea"/>
                <a:sym typeface="+mn-lt"/>
              </a:rPr>
              <a:t>，英威达</a:t>
            </a:r>
            <a:r>
              <a:rPr lang="en-US" altLang="zh-CN" sz="1200" kern="0">
                <a:solidFill>
                  <a:srgbClr val="000000"/>
                </a:solidFill>
                <a:cs typeface="+mn-ea"/>
                <a:sym typeface="+mn-lt"/>
              </a:rPr>
              <a:t>COOLMAX</a:t>
            </a:r>
            <a:r>
              <a:rPr lang="zh-CN" altLang="en-US" sz="1200" kern="0">
                <a:solidFill>
                  <a:srgbClr val="000000"/>
                </a:solidFill>
                <a:cs typeface="+mn-ea"/>
                <a:sym typeface="+mn-lt"/>
              </a:rPr>
              <a:t>，戈尔</a:t>
            </a:r>
            <a:r>
              <a:rPr lang="en-US" altLang="zh-CN" sz="1200" kern="0">
                <a:solidFill>
                  <a:srgbClr val="000000"/>
                </a:solidFill>
                <a:cs typeface="+mn-ea"/>
                <a:sym typeface="+mn-lt"/>
              </a:rPr>
              <a:t>GORETEX</a:t>
            </a:r>
            <a:r>
              <a:rPr lang="zh-CN" altLang="en-US" sz="1200" kern="0">
                <a:solidFill>
                  <a:srgbClr val="000000"/>
                </a:solidFill>
                <a:cs typeface="+mn-ea"/>
                <a:sym typeface="+mn-lt"/>
              </a:rPr>
              <a:t>公司等全球</a:t>
            </a:r>
            <a:r>
              <a:rPr lang="en-US" altLang="zh-CN" sz="1200" kern="0">
                <a:solidFill>
                  <a:srgbClr val="000000"/>
                </a:solidFill>
                <a:cs typeface="+mn-ea"/>
                <a:sym typeface="+mn-lt"/>
              </a:rPr>
              <a:t>500</a:t>
            </a:r>
            <a:r>
              <a:rPr lang="zh-CN" altLang="en-US" sz="1200" kern="0">
                <a:solidFill>
                  <a:srgbClr val="000000"/>
                </a:solidFill>
                <a:cs typeface="+mn-ea"/>
                <a:sym typeface="+mn-lt"/>
              </a:rPr>
              <a:t>强和最受欢迎企业任职。她提供的服务主要有：品牌和营销体系搭建、市场定位与产品研发关联优化、机构文化构建（信念使命愿景）评估及实施建议等。</a:t>
            </a:r>
            <a:endParaRPr lang="zh-CN" altLang="en-US" sz="1200" kern="0">
              <a:solidFill>
                <a:srgbClr val="000000"/>
              </a:solidFill>
              <a:cs typeface="+mn-ea"/>
              <a:sym typeface="+mn-lt"/>
            </a:endParaRPr>
          </a:p>
        </p:txBody>
      </p:sp>
      <p:sp>
        <p:nvSpPr>
          <p:cNvPr id="6" name="Rectangle 56"/>
          <p:cNvSpPr>
            <a:spLocks noChangeArrowheads="1"/>
          </p:cNvSpPr>
          <p:nvPr/>
        </p:nvSpPr>
        <p:spPr bwMode="auto">
          <a:xfrm>
            <a:off x="878451" y="3208794"/>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cs typeface="+mn-ea"/>
                <a:sym typeface="+mn-lt"/>
              </a:rPr>
              <a:t>相关经验</a:t>
            </a:r>
            <a:endParaRPr lang="zh-HK" altLang="en-US" sz="1200">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协助某全球性领先</a:t>
            </a:r>
            <a:r>
              <a:rPr lang="en-US" altLang="zh-CN" sz="1200">
                <a:cs typeface="+mn-ea"/>
                <a:sym typeface="+mn-lt"/>
              </a:rPr>
              <a:t>NGO</a:t>
            </a:r>
            <a:r>
              <a:rPr lang="zh-CN" altLang="en-US" sz="1200">
                <a:cs typeface="+mn-ea"/>
                <a:sym typeface="+mn-lt"/>
              </a:rPr>
              <a:t>建立中国区资源开发和品牌战略规划，并在筹款领域和分机构推行。</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协助某大型基金会构建整体品牌体系，整理母品牌和十多个子品牌关系，品牌传播和文化内核化的诊断和改进</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协助某领先专项基金构建明星公益项目传播规划。</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协助某领先培训</a:t>
            </a:r>
            <a:r>
              <a:rPr lang="en-US" altLang="zh-CN" sz="1200">
                <a:cs typeface="+mn-ea"/>
                <a:sym typeface="+mn-lt"/>
              </a:rPr>
              <a:t>NGO</a:t>
            </a:r>
            <a:r>
              <a:rPr lang="zh-CN" altLang="en-US" sz="1200">
                <a:cs typeface="+mn-ea"/>
                <a:sym typeface="+mn-lt"/>
              </a:rPr>
              <a:t>搭建品牌架构和论坛传播计划</a:t>
            </a:r>
            <a:endParaRPr lang="zh-CN"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协助某全球零售品牌，清晰在华定位，确定产品研发条线，品牌推广方案和零售区域蓝图</a:t>
            </a:r>
            <a:endParaRPr lang="zh-CN"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协助某欧洲零售品牌，调研在华行业，并制定系统的品牌定位，战略，规划。</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协助某香港上市公司从代工制造到零售市场定位，品牌建模，产品规划完善。</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协助某创业板上市公司与国际品牌接轨，提升市场地位和品牌档位。</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endParaRPr lang="en-US" altLang="zh-CN" sz="1200">
              <a:cs typeface="+mn-ea"/>
              <a:sym typeface="+mn-lt"/>
            </a:endParaRPr>
          </a:p>
          <a:p>
            <a:pPr eaLnBrk="0" hangingPunct="0">
              <a:spcAft>
                <a:spcPts val="430"/>
              </a:spcAft>
              <a:buClr>
                <a:schemeClr val="tx2"/>
              </a:buClr>
              <a:buSzPct val="80000"/>
              <a:defRPr/>
            </a:pPr>
            <a:r>
              <a:rPr lang="en-US" altLang="zh-CN" sz="1200" b="1">
                <a:solidFill>
                  <a:srgbClr val="002060"/>
                </a:solidFill>
                <a:cs typeface="+mn-ea"/>
                <a:sym typeface="+mn-lt"/>
              </a:rPr>
              <a:t>NGO</a:t>
            </a:r>
            <a:r>
              <a:rPr lang="zh-CN" altLang="en-US" sz="1200" b="1">
                <a:solidFill>
                  <a:srgbClr val="002060"/>
                </a:solidFill>
                <a:cs typeface="+mn-ea"/>
                <a:sym typeface="+mn-lt"/>
              </a:rPr>
              <a:t>经验</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Heifer China</a:t>
            </a:r>
            <a:r>
              <a:rPr lang="zh-CN" altLang="en-US" sz="1200">
                <a:cs typeface="+mn-ea"/>
                <a:sym typeface="+mn-lt"/>
              </a:rPr>
              <a:t>的资源开发总监，主持资源开发战略，筹款和品牌</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作为</a:t>
            </a:r>
            <a:r>
              <a:rPr lang="en-US" altLang="zh-CN" sz="1200">
                <a:cs typeface="+mn-ea"/>
                <a:sym typeface="+mn-lt"/>
              </a:rPr>
              <a:t>ABC</a:t>
            </a:r>
            <a:r>
              <a:rPr lang="zh-CN" altLang="en-US" sz="1200">
                <a:cs typeface="+mn-ea"/>
                <a:sym typeface="+mn-lt"/>
              </a:rPr>
              <a:t>志愿者带领十人的团队为国内领先的扶贫基金会品牌发展战略及系统模式，关联品牌和机构文化构建（信念使命愿景）</a:t>
            </a:r>
            <a:endParaRPr lang="zh-CN"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友成基金会，陈香梅基金会，永源基金会，惠泽人，创行等机构志愿者</a:t>
            </a:r>
            <a:endParaRPr lang="zh-CN" altLang="en-US" sz="1200" dirty="0">
              <a:cs typeface="+mn-ea"/>
              <a:sym typeface="+mn-lt"/>
            </a:endParaRPr>
          </a:p>
        </p:txBody>
      </p:sp>
      <p:pic>
        <p:nvPicPr>
          <p:cNvPr id="7" name="Picture 2"/>
          <p:cNvPicPr>
            <a:picLocks noChangeAspect="1" noChangeArrowheads="1"/>
          </p:cNvPicPr>
          <p:nvPr/>
        </p:nvPicPr>
        <p:blipFill>
          <a:blip r:embed="rId1" cstate="print"/>
          <a:srcRect/>
          <a:stretch>
            <a:fillRect/>
          </a:stretch>
        </p:blipFill>
        <p:spPr bwMode="auto">
          <a:xfrm>
            <a:off x="0" y="1076510"/>
            <a:ext cx="862924" cy="1139756"/>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241040"/>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en-US" altLang="zh-CN" kern="0">
                <a:solidFill>
                  <a:srgbClr val="FFFFFF"/>
                </a:solidFill>
                <a:cs typeface="+mn-ea"/>
                <a:sym typeface="+mn-lt"/>
              </a:rPr>
              <a:t>Coco Wang</a:t>
            </a:r>
            <a:r>
              <a:rPr lang="zh-CN" altLang="en-US" kern="0">
                <a:solidFill>
                  <a:srgbClr val="FFFFFF"/>
                </a:solidFill>
                <a:cs typeface="+mn-ea"/>
                <a:sym typeface="+mn-lt"/>
              </a:rPr>
              <a:t>，合伙人，北京</a:t>
            </a:r>
            <a:endParaRPr lang="zh-CN" altLang="en-US" kern="0">
              <a:solidFill>
                <a:srgbClr val="FFFFFF"/>
              </a:solidFill>
              <a:cs typeface="+mn-ea"/>
              <a:sym typeface="+mn-lt"/>
            </a:endParaRPr>
          </a:p>
          <a:p>
            <a:pPr lvl="0" defTabSz="1040765" hangingPunct="0"/>
            <a:endParaRPr lang="en-US" altLang="zh-CN" kern="0">
              <a:solidFill>
                <a:srgbClr val="FFFFFF"/>
              </a:solidFill>
              <a:cs typeface="+mn-ea"/>
              <a:sym typeface="+mn-lt"/>
            </a:endParaRPr>
          </a:p>
          <a:p>
            <a:pPr lvl="0" defTabSz="1040765" hangingPunct="0"/>
            <a:r>
              <a:rPr lang="zh-CN" altLang="en-US" kern="0">
                <a:solidFill>
                  <a:srgbClr val="FFFFFF"/>
                </a:solidFill>
                <a:cs typeface="+mn-ea"/>
                <a:sym typeface="+mn-lt"/>
              </a:rPr>
              <a:t>品牌推广业务线，美好社会咨询社</a:t>
            </a:r>
            <a:endParaRPr lang="zh-CN" altLang="en-US" kern="0">
              <a:solidFill>
                <a:srgbClr val="FFFFFF"/>
              </a:solidFill>
              <a:cs typeface="+mn-ea"/>
              <a:sym typeface="+mn-lt"/>
            </a:endParaRPr>
          </a:p>
          <a:p>
            <a:pPr lvl="0" defTabSz="1040765" hangingPunct="0"/>
            <a:r>
              <a:rPr lang="zh-CN" altLang="en-US" kern="0">
                <a:solidFill>
                  <a:srgbClr val="FFFFFF"/>
                </a:solidFill>
                <a:cs typeface="+mn-ea"/>
                <a:sym typeface="+mn-lt"/>
              </a:rPr>
              <a:t>原美丽中国</a:t>
            </a:r>
            <a:r>
              <a:rPr lang="en-US" altLang="zh-CN" kern="0">
                <a:solidFill>
                  <a:srgbClr val="FFFFFF"/>
                </a:solidFill>
                <a:cs typeface="+mn-ea"/>
                <a:sym typeface="+mn-lt"/>
              </a:rPr>
              <a:t>CMO</a:t>
            </a:r>
            <a:endParaRPr lang="en-US" altLang="zh-CN" kern="0">
              <a:solidFill>
                <a:srgbClr val="FFFFFF"/>
              </a:solidFill>
              <a:cs typeface="+mn-ea"/>
              <a:sym typeface="+mn-lt"/>
            </a:endParaRPr>
          </a:p>
        </p:txBody>
      </p:sp>
      <p:sp>
        <p:nvSpPr>
          <p:cNvPr id="5" name="TextBox 55"/>
          <p:cNvSpPr txBox="1"/>
          <p:nvPr/>
        </p:nvSpPr>
        <p:spPr>
          <a:xfrm>
            <a:off x="878452" y="2524283"/>
            <a:ext cx="11027798" cy="605294"/>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毕业于英国卡迪夫大学国际公共关系专业，拥有美丽中国、</a:t>
            </a:r>
            <a:r>
              <a:rPr lang="en-US" altLang="zh-CN" sz="1200" kern="0">
                <a:solidFill>
                  <a:srgbClr val="000000"/>
                </a:solidFill>
                <a:cs typeface="+mn-ea"/>
                <a:sym typeface="+mn-lt"/>
              </a:rPr>
              <a:t>GORE-TEX</a:t>
            </a:r>
            <a:r>
              <a:rPr lang="zh-CN" altLang="en-US" sz="1200" kern="0">
                <a:solidFill>
                  <a:srgbClr val="000000"/>
                </a:solidFill>
                <a:cs typeface="+mn-ea"/>
                <a:sym typeface="+mn-lt"/>
              </a:rPr>
              <a:t>、</a:t>
            </a:r>
            <a:r>
              <a:rPr lang="en-US" altLang="zh-CN" sz="1200" kern="0">
                <a:solidFill>
                  <a:srgbClr val="000000"/>
                </a:solidFill>
                <a:cs typeface="+mn-ea"/>
                <a:sym typeface="+mn-lt"/>
              </a:rPr>
              <a:t>Disney</a:t>
            </a:r>
            <a:r>
              <a:rPr lang="zh-CN" altLang="en-US" sz="1200" kern="0">
                <a:solidFill>
                  <a:srgbClr val="000000"/>
                </a:solidFill>
                <a:cs typeface="+mn-ea"/>
                <a:sym typeface="+mn-lt"/>
              </a:rPr>
              <a:t>、奥组委十五年市场工作，近十年负责知名品牌亚太、中国区品牌推广工作，擅长品牌大中国市场品牌重塑。</a:t>
            </a:r>
            <a:r>
              <a:rPr lang="en-US" altLang="zh-CN" sz="1200" kern="0">
                <a:solidFill>
                  <a:srgbClr val="000000"/>
                </a:solidFill>
                <a:cs typeface="+mn-ea"/>
                <a:sym typeface="+mn-lt"/>
              </a:rPr>
              <a:t>2017-2018</a:t>
            </a:r>
            <a:r>
              <a:rPr lang="zh-CN" altLang="en-US" sz="1200" kern="0">
                <a:solidFill>
                  <a:srgbClr val="000000"/>
                </a:solidFill>
                <a:cs typeface="+mn-ea"/>
                <a:sym typeface="+mn-lt"/>
              </a:rPr>
              <a:t>年</a:t>
            </a:r>
            <a:r>
              <a:rPr lang="en-US" altLang="zh-CN" sz="1200" kern="0">
                <a:solidFill>
                  <a:srgbClr val="000000"/>
                </a:solidFill>
                <a:cs typeface="+mn-ea"/>
                <a:sym typeface="+mn-lt"/>
              </a:rPr>
              <a:t>1</a:t>
            </a:r>
            <a:r>
              <a:rPr lang="zh-CN" altLang="en-US" sz="1200" kern="0">
                <a:solidFill>
                  <a:srgbClr val="000000"/>
                </a:solidFill>
                <a:cs typeface="+mn-ea"/>
                <a:sym typeface="+mn-lt"/>
              </a:rPr>
              <a:t>月，任美丽中国</a:t>
            </a:r>
            <a:r>
              <a:rPr lang="en-US" altLang="zh-CN" sz="1200" kern="0">
                <a:solidFill>
                  <a:srgbClr val="000000"/>
                </a:solidFill>
                <a:cs typeface="+mn-ea"/>
                <a:sym typeface="+mn-lt"/>
              </a:rPr>
              <a:t>CMO</a:t>
            </a:r>
            <a:r>
              <a:rPr lang="zh-CN" altLang="en-US" sz="1200" kern="0">
                <a:solidFill>
                  <a:srgbClr val="000000"/>
                </a:solidFill>
                <a:cs typeface="+mn-ea"/>
                <a:sym typeface="+mn-lt"/>
              </a:rPr>
              <a:t>。</a:t>
            </a:r>
            <a:r>
              <a:rPr lang="en-US" altLang="zh-CN" sz="1200" kern="0">
                <a:solidFill>
                  <a:srgbClr val="000000"/>
                </a:solidFill>
                <a:cs typeface="+mn-ea"/>
                <a:sym typeface="+mn-lt"/>
              </a:rPr>
              <a:t>2011-2015</a:t>
            </a:r>
            <a:r>
              <a:rPr lang="zh-CN" altLang="en-US" sz="1200" kern="0">
                <a:solidFill>
                  <a:srgbClr val="000000"/>
                </a:solidFill>
                <a:cs typeface="+mn-ea"/>
                <a:sym typeface="+mn-lt"/>
              </a:rPr>
              <a:t>年任</a:t>
            </a:r>
            <a:r>
              <a:rPr lang="en-US" altLang="zh-CN" sz="1200" kern="0">
                <a:solidFill>
                  <a:srgbClr val="000000"/>
                </a:solidFill>
                <a:cs typeface="+mn-ea"/>
                <a:sym typeface="+mn-lt"/>
              </a:rPr>
              <a:t>GORE-TEX</a:t>
            </a:r>
            <a:r>
              <a:rPr lang="zh-CN" altLang="en-US" sz="1200" kern="0">
                <a:solidFill>
                  <a:srgbClr val="000000"/>
                </a:solidFill>
                <a:cs typeface="+mn-ea"/>
                <a:sym typeface="+mn-lt"/>
              </a:rPr>
              <a:t>全球公关策略小组核心成员，亚太区公关负责人。</a:t>
            </a:r>
            <a:endParaRPr lang="zh-CN" altLang="en-US" sz="1200" kern="0">
              <a:solidFill>
                <a:srgbClr val="000000"/>
              </a:solidFill>
              <a:cs typeface="+mn-ea"/>
              <a:sym typeface="+mn-lt"/>
            </a:endParaRP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cs typeface="+mn-ea"/>
                <a:sym typeface="+mn-lt"/>
              </a:rPr>
              <a:t>相关经验</a:t>
            </a:r>
            <a:endParaRPr lang="zh-HK" altLang="en-US" sz="1200">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2002</a:t>
            </a:r>
            <a:r>
              <a:rPr lang="zh-CN" altLang="zh-CN" sz="1200">
                <a:cs typeface="+mn-ea"/>
                <a:sym typeface="+mn-lt"/>
              </a:rPr>
              <a:t>：联合国儿童基金会</a:t>
            </a:r>
            <a:r>
              <a:rPr lang="en-US" altLang="zh-CN" sz="1200">
                <a:cs typeface="+mn-ea"/>
                <a:sym typeface="+mn-lt"/>
              </a:rPr>
              <a:t>“</a:t>
            </a:r>
            <a:r>
              <a:rPr lang="zh-CN" altLang="zh-CN" sz="1200">
                <a:cs typeface="+mn-ea"/>
                <a:sym typeface="+mn-lt"/>
              </a:rPr>
              <a:t>儿童发展与参与</a:t>
            </a:r>
            <a:r>
              <a:rPr lang="en-US" altLang="zh-CN" sz="1200">
                <a:cs typeface="+mn-ea"/>
                <a:sym typeface="+mn-lt"/>
              </a:rPr>
              <a:t>”</a:t>
            </a:r>
            <a:r>
              <a:rPr lang="zh-CN" altLang="zh-CN" sz="1200">
                <a:cs typeface="+mn-ea"/>
                <a:sym typeface="+mn-lt"/>
              </a:rPr>
              <a:t>专题国际研讨会北京特邀发言人</a:t>
            </a:r>
            <a:r>
              <a:rPr lang="zh-CN" altLang="en-US" sz="1200">
                <a:cs typeface="+mn-ea"/>
                <a:sym typeface="+mn-lt"/>
              </a:rPr>
              <a:t>；</a:t>
            </a:r>
            <a:r>
              <a:rPr lang="zh-CN" altLang="zh-CN" sz="1200">
                <a:cs typeface="+mn-ea"/>
                <a:sym typeface="+mn-lt"/>
              </a:rPr>
              <a:t>中国奥委会选</a:t>
            </a:r>
            <a:r>
              <a:rPr lang="zh-CN" altLang="en-US" sz="1200">
                <a:cs typeface="+mn-ea"/>
                <a:sym typeface="+mn-lt"/>
              </a:rPr>
              <a:t>派</a:t>
            </a:r>
            <a:r>
              <a:rPr lang="zh-CN" altLang="zh-CN" sz="1200">
                <a:cs typeface="+mn-ea"/>
                <a:sym typeface="+mn-lt"/>
              </a:rPr>
              <a:t>的参与韩国釜山首届亚运会青年营的五名中国青年代表之一</a:t>
            </a:r>
            <a:endParaRPr lang="zh-CN"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2006:-2008</a:t>
            </a:r>
            <a:r>
              <a:rPr lang="zh-CN" altLang="en-US" sz="1200">
                <a:cs typeface="+mn-ea"/>
                <a:sym typeface="+mn-lt"/>
              </a:rPr>
              <a:t>：</a:t>
            </a:r>
            <a:r>
              <a:rPr lang="zh-CN" altLang="zh-CN" sz="1200">
                <a:cs typeface="+mn-ea"/>
                <a:sym typeface="+mn-lt"/>
              </a:rPr>
              <a:t>英国特许公共关系研究会会员</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2007</a:t>
            </a:r>
            <a:r>
              <a:rPr lang="zh-CN" altLang="zh-CN" sz="1200">
                <a:cs typeface="+mn-ea"/>
                <a:sym typeface="+mn-lt"/>
              </a:rPr>
              <a:t>：英国卡迪夫大学新闻、传媒、文化研究学院杰出论文</a:t>
            </a:r>
            <a:r>
              <a:rPr lang="zh-CN" altLang="en-US" sz="1200">
                <a:cs typeface="+mn-ea"/>
                <a:sym typeface="+mn-lt"/>
              </a:rPr>
              <a:t>获得者</a:t>
            </a:r>
            <a:r>
              <a:rPr lang="zh-CN" altLang="zh-CN" sz="1200">
                <a:cs typeface="+mn-ea"/>
                <a:sym typeface="+mn-lt"/>
              </a:rPr>
              <a:t>，研究方向</a:t>
            </a:r>
            <a:r>
              <a:rPr lang="en-US" altLang="zh-CN" sz="1200">
                <a:cs typeface="+mn-ea"/>
                <a:sym typeface="+mn-lt"/>
              </a:rPr>
              <a:t>“</a:t>
            </a:r>
            <a:r>
              <a:rPr lang="zh-CN" altLang="zh-CN" sz="1200">
                <a:cs typeface="+mn-ea"/>
                <a:sym typeface="+mn-lt"/>
              </a:rPr>
              <a:t>国际公司中国青少年市场公关策略</a:t>
            </a:r>
            <a:r>
              <a:rPr lang="en-US" altLang="zh-CN" sz="1200">
                <a:cs typeface="+mn-ea"/>
                <a:sym typeface="+mn-lt"/>
              </a:rPr>
              <a:t>”</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2008</a:t>
            </a:r>
            <a:r>
              <a:rPr lang="zh-CN" altLang="en-US" sz="1200">
                <a:cs typeface="+mn-ea"/>
                <a:sym typeface="+mn-lt"/>
              </a:rPr>
              <a:t>：</a:t>
            </a:r>
            <a:r>
              <a:rPr lang="zh-CN" altLang="zh-CN" sz="1200">
                <a:cs typeface="+mn-ea"/>
                <a:sym typeface="+mn-lt"/>
              </a:rPr>
              <a:t>北京</a:t>
            </a:r>
            <a:r>
              <a:rPr lang="en-US" altLang="zh-CN" sz="1200">
                <a:cs typeface="+mn-ea"/>
                <a:sym typeface="+mn-lt"/>
              </a:rPr>
              <a:t>2008</a:t>
            </a:r>
            <a:r>
              <a:rPr lang="zh-CN" altLang="zh-CN" sz="1200">
                <a:cs typeface="+mn-ea"/>
                <a:sym typeface="+mn-lt"/>
              </a:rPr>
              <a:t>年奥运会奥林匹克青年营项目媒体经理</a:t>
            </a:r>
            <a:r>
              <a:rPr lang="zh-CN" altLang="en-US" sz="1200">
                <a:cs typeface="+mn-ea"/>
                <a:sym typeface="+mn-lt"/>
              </a:rPr>
              <a:t>，负责</a:t>
            </a:r>
            <a:r>
              <a:rPr lang="zh-CN" altLang="zh-CN" sz="1200">
                <a:cs typeface="+mn-ea"/>
                <a:sym typeface="+mn-lt"/>
              </a:rPr>
              <a:t>北京</a:t>
            </a:r>
            <a:r>
              <a:rPr lang="en-US" altLang="zh-CN" sz="1200">
                <a:cs typeface="+mn-ea"/>
                <a:sym typeface="+mn-lt"/>
              </a:rPr>
              <a:t>2008</a:t>
            </a:r>
            <a:r>
              <a:rPr lang="zh-CN" altLang="zh-CN" sz="1200">
                <a:cs typeface="+mn-ea"/>
                <a:sym typeface="+mn-lt"/>
              </a:rPr>
              <a:t>奥运会奥林匹克青年营品牌推广、媒体关系、团队沟通</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2008-2011</a:t>
            </a:r>
            <a:r>
              <a:rPr lang="zh-CN" altLang="en-US" sz="1200">
                <a:cs typeface="+mn-ea"/>
                <a:sym typeface="+mn-lt"/>
              </a:rPr>
              <a:t>：</a:t>
            </a:r>
            <a:r>
              <a:rPr lang="en-US" altLang="zh-CN" sz="1200">
                <a:cs typeface="+mn-ea"/>
                <a:sym typeface="+mn-lt"/>
              </a:rPr>
              <a:t>Lotto</a:t>
            </a:r>
            <a:r>
              <a:rPr lang="zh-CN" altLang="zh-CN" sz="1200">
                <a:cs typeface="+mn-ea"/>
                <a:sym typeface="+mn-lt"/>
              </a:rPr>
              <a:t>中国公关经理</a:t>
            </a:r>
            <a:r>
              <a:rPr lang="zh-CN" altLang="en-US" sz="1200">
                <a:cs typeface="+mn-ea"/>
                <a:sym typeface="+mn-lt"/>
              </a:rPr>
              <a:t>，</a:t>
            </a:r>
            <a:r>
              <a:rPr lang="zh-CN" altLang="zh-CN" sz="1200">
                <a:cs typeface="+mn-ea"/>
                <a:sym typeface="+mn-lt"/>
              </a:rPr>
              <a:t>负责</a:t>
            </a:r>
            <a:r>
              <a:rPr lang="en-US" altLang="zh-CN" sz="1200">
                <a:cs typeface="+mn-ea"/>
                <a:sym typeface="+mn-lt"/>
              </a:rPr>
              <a:t>Lotto</a:t>
            </a:r>
            <a:r>
              <a:rPr lang="zh-CN" altLang="zh-CN" sz="1200">
                <a:cs typeface="+mn-ea"/>
                <a:sym typeface="+mn-lt"/>
              </a:rPr>
              <a:t>中国重要整合营销项目，如品牌重塑发布、品牌与艾薇儿的跨界合作</a:t>
            </a:r>
            <a:endParaRPr lang="zh-CN"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2011-2015</a:t>
            </a:r>
            <a:r>
              <a:rPr lang="zh-CN" altLang="en-US" sz="1200">
                <a:cs typeface="+mn-ea"/>
                <a:sym typeface="+mn-lt"/>
              </a:rPr>
              <a:t>：</a:t>
            </a:r>
            <a:r>
              <a:rPr lang="en-US" altLang="zh-CN" sz="1200">
                <a:cs typeface="+mn-ea"/>
                <a:sym typeface="+mn-lt"/>
              </a:rPr>
              <a:t>GORE-TEX </a:t>
            </a:r>
            <a:r>
              <a:rPr lang="zh-CN" altLang="zh-CN" sz="1200">
                <a:cs typeface="+mn-ea"/>
                <a:sym typeface="+mn-lt"/>
              </a:rPr>
              <a:t>中国市场经理</a:t>
            </a:r>
            <a:r>
              <a:rPr lang="zh-CN" altLang="en-US" sz="1200">
                <a:cs typeface="+mn-ea"/>
                <a:sym typeface="+mn-lt"/>
              </a:rPr>
              <a:t>，</a:t>
            </a:r>
            <a:r>
              <a:rPr lang="en-US" altLang="zh-CN" sz="1200">
                <a:cs typeface="+mn-ea"/>
                <a:sym typeface="+mn-lt"/>
              </a:rPr>
              <a:t>GORE-TEX</a:t>
            </a:r>
            <a:r>
              <a:rPr lang="zh-CN" altLang="zh-CN" sz="1200">
                <a:cs typeface="+mn-ea"/>
                <a:sym typeface="+mn-lt"/>
              </a:rPr>
              <a:t>亚太区首位公关经理</a:t>
            </a:r>
            <a:r>
              <a:rPr lang="zh-CN" altLang="en-US" sz="1200">
                <a:cs typeface="+mn-ea"/>
                <a:sym typeface="+mn-lt"/>
              </a:rPr>
              <a:t>。负责</a:t>
            </a:r>
            <a:r>
              <a:rPr lang="zh-CN" altLang="zh-CN" sz="1200">
                <a:cs typeface="+mn-ea"/>
                <a:sym typeface="+mn-lt"/>
              </a:rPr>
              <a:t>中国服装市场品牌沟通策略，以及年度、项目市场沟通策略规划及执行</a:t>
            </a:r>
            <a:endParaRPr lang="zh-CN"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2015-2017:</a:t>
            </a:r>
            <a:r>
              <a:rPr lang="zh-CN" altLang="en-US" sz="1200">
                <a:cs typeface="+mn-ea"/>
                <a:sym typeface="+mn-lt"/>
              </a:rPr>
              <a:t> </a:t>
            </a:r>
            <a:r>
              <a:rPr lang="zh-CN" altLang="zh-CN" sz="1200">
                <a:cs typeface="+mn-ea"/>
                <a:sym typeface="+mn-lt"/>
              </a:rPr>
              <a:t>负责三大一线欧洲户外品牌</a:t>
            </a:r>
            <a:r>
              <a:rPr lang="en-US" altLang="zh-CN" sz="1200">
                <a:cs typeface="+mn-ea"/>
                <a:sym typeface="+mn-lt"/>
              </a:rPr>
              <a:t>NORTHLAND</a:t>
            </a:r>
            <a:r>
              <a:rPr lang="zh-CN" altLang="zh-CN" sz="1200">
                <a:cs typeface="+mn-ea"/>
                <a:sym typeface="+mn-lt"/>
              </a:rPr>
              <a:t>、</a:t>
            </a:r>
            <a:r>
              <a:rPr lang="en-US" altLang="zh-CN" sz="1200">
                <a:cs typeface="+mn-ea"/>
                <a:sym typeface="+mn-lt"/>
              </a:rPr>
              <a:t>LOWA</a:t>
            </a:r>
            <a:r>
              <a:rPr lang="zh-CN" altLang="zh-CN" sz="1200">
                <a:cs typeface="+mn-ea"/>
                <a:sym typeface="+mn-lt"/>
              </a:rPr>
              <a:t>、</a:t>
            </a:r>
            <a:r>
              <a:rPr lang="en-US" altLang="zh-CN" sz="1200">
                <a:cs typeface="+mn-ea"/>
                <a:sym typeface="+mn-lt"/>
              </a:rPr>
              <a:t>LEKI</a:t>
            </a:r>
            <a:r>
              <a:rPr lang="zh-CN" altLang="zh-CN" sz="1200">
                <a:cs typeface="+mn-ea"/>
                <a:sym typeface="+mn-lt"/>
              </a:rPr>
              <a:t>中国市场 </a:t>
            </a:r>
            <a:r>
              <a:rPr lang="zh-CN" altLang="en-US" sz="1200">
                <a:cs typeface="+mn-ea"/>
                <a:sym typeface="+mn-lt"/>
              </a:rPr>
              <a:t>品牌塑造与传播</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2017-2018</a:t>
            </a:r>
            <a:r>
              <a:rPr lang="zh-CN" altLang="en-US" sz="1200">
                <a:cs typeface="+mn-ea"/>
                <a:sym typeface="+mn-lt"/>
              </a:rPr>
              <a:t>：</a:t>
            </a:r>
            <a:r>
              <a:rPr lang="zh-CN" altLang="zh-CN" sz="1200">
                <a:cs typeface="+mn-ea"/>
                <a:sym typeface="+mn-lt"/>
              </a:rPr>
              <a:t>负责美丽中国大陆及海外市场品牌定位、市场传播策略，完成市场团队搭建，支持招募募资目标实现，重要机构资源对接</a:t>
            </a:r>
            <a:endParaRPr lang="zh-CN" altLang="zh-CN" sz="1200">
              <a:cs typeface="+mn-ea"/>
              <a:sym typeface="+mn-lt"/>
            </a:endParaRPr>
          </a:p>
          <a:p>
            <a:pPr eaLnBrk="0" hangingPunct="0">
              <a:spcAft>
                <a:spcPts val="430"/>
              </a:spcAft>
              <a:buClr>
                <a:schemeClr val="tx2"/>
              </a:buClr>
              <a:buSzPct val="80000"/>
              <a:defRPr/>
            </a:pPr>
            <a:r>
              <a:rPr lang="en-US" altLang="zh-CN" sz="1200" b="1">
                <a:solidFill>
                  <a:srgbClr val="002060"/>
                </a:solidFill>
                <a:cs typeface="+mn-ea"/>
                <a:sym typeface="+mn-lt"/>
              </a:rPr>
              <a:t>NGO</a:t>
            </a:r>
            <a:r>
              <a:rPr lang="zh-CN" altLang="en-US" sz="1200" b="1">
                <a:solidFill>
                  <a:srgbClr val="002060"/>
                </a:solidFill>
                <a:cs typeface="+mn-ea"/>
                <a:sym typeface="+mn-lt"/>
              </a:rPr>
              <a:t>经验</a:t>
            </a:r>
            <a:endParaRPr lang="en-US" altLang="zh-CN" sz="1200" b="1">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2005 </a:t>
            </a:r>
            <a:r>
              <a:rPr lang="zh-CN" altLang="en-US" sz="1200">
                <a:cs typeface="+mn-ea"/>
                <a:sym typeface="+mn-lt"/>
              </a:rPr>
              <a:t>提升伦敦公众对于丙型肝炎认知及消除丙肝患者歧视的项目 ，公关支持</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2011-2015 </a:t>
            </a:r>
            <a:r>
              <a:rPr lang="zh-CN" altLang="zh-CN" sz="1200">
                <a:cs typeface="+mn-ea"/>
                <a:sym typeface="+mn-lt"/>
              </a:rPr>
              <a:t>北京顺义太阳村长期支持</a:t>
            </a:r>
            <a:endParaRPr lang="zh-CN"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2015 ABC</a:t>
            </a:r>
            <a:r>
              <a:rPr lang="zh-CN" altLang="zh-CN" sz="1200">
                <a:cs typeface="+mn-ea"/>
                <a:sym typeface="+mn-lt"/>
              </a:rPr>
              <a:t>新公民</a:t>
            </a:r>
            <a:r>
              <a:rPr lang="zh-CN" altLang="en-US" sz="1200">
                <a:cs typeface="+mn-ea"/>
                <a:sym typeface="+mn-lt"/>
              </a:rPr>
              <a:t>筹款</a:t>
            </a:r>
            <a:r>
              <a:rPr lang="zh-CN" altLang="zh-CN" sz="1200">
                <a:cs typeface="+mn-ea"/>
                <a:sym typeface="+mn-lt"/>
              </a:rPr>
              <a:t>项目，</a:t>
            </a:r>
            <a:r>
              <a:rPr lang="zh-CN" altLang="en-US" sz="1200">
                <a:cs typeface="+mn-ea"/>
                <a:sym typeface="+mn-lt"/>
              </a:rPr>
              <a:t>项目总监</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2016</a:t>
            </a:r>
            <a:r>
              <a:rPr lang="zh-CN" altLang="en-US" sz="1200">
                <a:cs typeface="+mn-ea"/>
                <a:sym typeface="+mn-lt"/>
              </a:rPr>
              <a:t> 北京同志中心品牌项目支持</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2017</a:t>
            </a:r>
            <a:r>
              <a:rPr lang="zh-CN" altLang="en-US" sz="1200">
                <a:cs typeface="+mn-ea"/>
                <a:sym typeface="+mn-lt"/>
              </a:rPr>
              <a:t>年美丽中国</a:t>
            </a:r>
            <a:r>
              <a:rPr lang="zh-CN" altLang="zh-CN" sz="1200">
                <a:cs typeface="+mn-ea"/>
                <a:sym typeface="+mn-lt"/>
              </a:rPr>
              <a:t>育人遇自己品牌重塑项目</a:t>
            </a:r>
            <a:r>
              <a:rPr lang="zh-CN" altLang="en-US" sz="1200">
                <a:cs typeface="+mn-ea"/>
                <a:sym typeface="+mn-lt"/>
              </a:rPr>
              <a:t>、</a:t>
            </a:r>
            <a:r>
              <a:rPr lang="zh-CN" altLang="zh-CN" sz="1200">
                <a:cs typeface="+mn-ea"/>
                <a:sym typeface="+mn-lt"/>
              </a:rPr>
              <a:t>美丽中国支教日项</a:t>
            </a:r>
            <a:endParaRPr lang="en-US" altLang="zh-CN" sz="1200" dirty="0">
              <a:cs typeface="+mn-ea"/>
              <a:sym typeface="+mn-lt"/>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076509"/>
            <a:ext cx="878451" cy="125156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139756"/>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cs typeface="+mn-ea"/>
                <a:sym typeface="+mn-lt"/>
              </a:rPr>
              <a:t>黄郁娟</a:t>
            </a:r>
            <a:r>
              <a:rPr lang="en-US" altLang="zh-CN" kern="0">
                <a:solidFill>
                  <a:srgbClr val="FFFFFF"/>
                </a:solidFill>
                <a:cs typeface="+mn-ea"/>
                <a:sym typeface="+mn-lt"/>
              </a:rPr>
              <a:t>(Cecilia)</a:t>
            </a:r>
            <a:r>
              <a:rPr lang="zh-CN" altLang="en-US" kern="0">
                <a:solidFill>
                  <a:srgbClr val="FFFFFF"/>
                </a:solidFill>
                <a:cs typeface="+mn-ea"/>
                <a:sym typeface="+mn-lt"/>
              </a:rPr>
              <a:t>，合伙人，上海</a:t>
            </a:r>
            <a:endParaRPr lang="zh-CN" altLang="en-US" kern="0">
              <a:solidFill>
                <a:srgbClr val="FFFFFF"/>
              </a:solidFill>
              <a:cs typeface="+mn-ea"/>
              <a:sym typeface="+mn-lt"/>
            </a:endParaRPr>
          </a:p>
          <a:p>
            <a:pPr lvl="0" defTabSz="1040765" hangingPunct="0"/>
            <a:endParaRPr lang="en-US" altLang="zh-CN" kern="0">
              <a:solidFill>
                <a:srgbClr val="FFFFFF"/>
              </a:solidFill>
              <a:cs typeface="+mn-ea"/>
              <a:sym typeface="+mn-lt"/>
            </a:endParaRPr>
          </a:p>
          <a:p>
            <a:pPr lvl="0" defTabSz="1040765" hangingPunct="0"/>
            <a:r>
              <a:rPr lang="zh-CN" altLang="en-US" kern="0">
                <a:solidFill>
                  <a:srgbClr val="FFFFFF"/>
                </a:solidFill>
                <a:cs typeface="+mn-ea"/>
                <a:sym typeface="+mn-lt"/>
              </a:rPr>
              <a:t>品牌推广业务线，美好社会咨询社</a:t>
            </a:r>
            <a:endParaRPr lang="zh-CN" altLang="en-US" kern="0">
              <a:solidFill>
                <a:srgbClr val="FFFFFF"/>
              </a:solidFill>
              <a:cs typeface="+mn-ea"/>
              <a:sym typeface="+mn-lt"/>
            </a:endParaRPr>
          </a:p>
          <a:p>
            <a:pPr lvl="0" defTabSz="1040765" hangingPunct="0"/>
            <a:r>
              <a:rPr lang="zh-CN" altLang="en-US" kern="0">
                <a:solidFill>
                  <a:srgbClr val="FFFFFF"/>
                </a:solidFill>
                <a:cs typeface="+mn-ea"/>
                <a:sym typeface="+mn-lt"/>
              </a:rPr>
              <a:t>资深副总裁，安索帕中国集团</a:t>
            </a:r>
            <a:endParaRPr lang="zh-CN" altLang="en-US" kern="0">
              <a:solidFill>
                <a:srgbClr val="FFFFFF"/>
              </a:solidFill>
              <a:cs typeface="+mn-ea"/>
              <a:sym typeface="+mn-lt"/>
            </a:endParaRPr>
          </a:p>
        </p:txBody>
      </p:sp>
      <p:sp>
        <p:nvSpPr>
          <p:cNvPr id="5" name="TextBox 55"/>
          <p:cNvSpPr txBox="1"/>
          <p:nvPr/>
        </p:nvSpPr>
        <p:spPr>
          <a:xfrm>
            <a:off x="878452" y="2346915"/>
            <a:ext cx="11027798" cy="841256"/>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在零售业、市场营销、品牌咨询以及</a:t>
            </a:r>
            <a:r>
              <a:rPr lang="en-US" altLang="zh-CN" sz="1200" kern="0">
                <a:solidFill>
                  <a:srgbClr val="000000"/>
                </a:solidFill>
                <a:cs typeface="+mn-ea"/>
                <a:sym typeface="+mn-lt"/>
              </a:rPr>
              <a:t>CRM</a:t>
            </a:r>
            <a:r>
              <a:rPr lang="zh-CN" altLang="en-US" sz="1200" kern="0">
                <a:solidFill>
                  <a:srgbClr val="000000"/>
                </a:solidFill>
                <a:cs typeface="+mn-ea"/>
                <a:sym typeface="+mn-lt"/>
              </a:rPr>
              <a:t>有超过</a:t>
            </a:r>
            <a:r>
              <a:rPr lang="en-US" altLang="zh-CN" sz="1200" kern="0">
                <a:solidFill>
                  <a:srgbClr val="000000"/>
                </a:solidFill>
                <a:cs typeface="+mn-ea"/>
                <a:sym typeface="+mn-lt"/>
              </a:rPr>
              <a:t>20</a:t>
            </a:r>
            <a:r>
              <a:rPr lang="zh-CN" altLang="en-US" sz="1200" kern="0">
                <a:solidFill>
                  <a:srgbClr val="000000"/>
                </a:solidFill>
                <a:cs typeface="+mn-ea"/>
                <a:sym typeface="+mn-lt"/>
              </a:rPr>
              <a:t>年的经验，曾经服务过的客户包括快消品、金融、汽车、家电、不动产等。</a:t>
            </a:r>
            <a:endParaRPr lang="zh-CN" altLang="en-US" sz="1200" kern="0">
              <a:solidFill>
                <a:srgbClr val="000000"/>
              </a:solidFill>
              <a:cs typeface="+mn-ea"/>
              <a:sym typeface="+mn-lt"/>
            </a:endParaRPr>
          </a:p>
          <a:p>
            <a:pPr eaLnBrk="0" hangingPunct="0">
              <a:spcAft>
                <a:spcPts val="400"/>
              </a:spcAft>
            </a:pPr>
            <a:r>
              <a:rPr lang="zh-CN" altLang="en-US" sz="1200" kern="0">
                <a:solidFill>
                  <a:srgbClr val="000000"/>
                </a:solidFill>
                <a:cs typeface="+mn-ea"/>
                <a:sym typeface="+mn-lt"/>
              </a:rPr>
              <a:t>在加入安索帕中国集团之前，曾经在台湾智威汤逊广告、特力集团以及</a:t>
            </a:r>
            <a:r>
              <a:rPr lang="en-US" altLang="zh-CN" sz="1200" kern="0">
                <a:solidFill>
                  <a:srgbClr val="000000"/>
                </a:solidFill>
                <a:cs typeface="+mn-ea"/>
                <a:sym typeface="+mn-lt"/>
              </a:rPr>
              <a:t>Interbrand</a:t>
            </a:r>
            <a:r>
              <a:rPr lang="zh-CN" altLang="en-US" sz="1200" kern="0">
                <a:solidFill>
                  <a:srgbClr val="000000"/>
                </a:solidFill>
                <a:cs typeface="+mn-ea"/>
                <a:sym typeface="+mn-lt"/>
              </a:rPr>
              <a:t>担任管理职。目前负责品牌商务咨询服务，致力于协助品牌在数字化时代打造完整品牌、商务、传播、数据、体验地生态圈，将营销与营运活动所搜集的数据，转换成品牌策略与传播计划。</a:t>
            </a:r>
            <a:endParaRPr lang="zh-CN" altLang="en-US" sz="1200" kern="0">
              <a:solidFill>
                <a:srgbClr val="000000"/>
              </a:solidFill>
              <a:cs typeface="+mn-ea"/>
              <a:sym typeface="+mn-lt"/>
            </a:endParaRP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cs typeface="+mn-ea"/>
                <a:sym typeface="+mn-lt"/>
              </a:rPr>
              <a:t>相关经验</a:t>
            </a:r>
            <a:endParaRPr lang="zh-HK" altLang="en-US" sz="1200">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零售业：台湾特力集团、特力屋、特力和乐</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快消业：康师傅、达能、辉瑞、Hormel、可口可乐、必胜客、德克士、全家便利、多美滋、舒洁、家乐氏</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汽车及耐用品：ZTE、海尔、De Beers、上汽集团、爱驰意维</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金融业：银联、花旗银行、荷兰银行</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不动产：苏州中心、中南集团</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互联网：腾讯</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教育：华尔街英语</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endParaRPr lang="zh-CN" altLang="en-US" sz="1200">
              <a:cs typeface="+mn-ea"/>
              <a:sym typeface="+mn-lt"/>
            </a:endParaRPr>
          </a:p>
          <a:p>
            <a:pPr eaLnBrk="0" hangingPunct="0">
              <a:spcAft>
                <a:spcPts val="430"/>
              </a:spcAft>
              <a:buClr>
                <a:schemeClr val="tx2"/>
              </a:buClr>
              <a:buSzPct val="80000"/>
              <a:defRPr/>
            </a:pPr>
            <a:r>
              <a:rPr lang="en-US" altLang="zh-CN" sz="1200" b="1">
                <a:solidFill>
                  <a:srgbClr val="002060"/>
                </a:solidFill>
                <a:cs typeface="+mn-ea"/>
                <a:sym typeface="+mn-lt"/>
              </a:rPr>
              <a:t>NGO</a:t>
            </a:r>
            <a:r>
              <a:rPr lang="zh-CN" altLang="en-US" sz="1200" b="1">
                <a:solidFill>
                  <a:srgbClr val="002060"/>
                </a:solidFill>
                <a:cs typeface="+mn-ea"/>
                <a:sym typeface="+mn-lt"/>
              </a:rPr>
              <a:t>经验</a:t>
            </a:r>
            <a:endParaRPr lang="en-US" altLang="zh-CN" sz="1200" b="1">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ABC 尽美战略规划项目</a:t>
            </a:r>
            <a:r>
              <a:rPr lang="zh-CN" altLang="en-US" sz="1200">
                <a:cs typeface="+mn-ea"/>
                <a:sym typeface="+mn-lt"/>
              </a:rPr>
              <a:t>，专家顾问</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ABC 慈善超市战略规划项目</a:t>
            </a:r>
            <a:r>
              <a:rPr lang="zh-CN" altLang="en-US" sz="1200">
                <a:cs typeface="+mn-ea"/>
                <a:sym typeface="+mn-lt"/>
              </a:rPr>
              <a:t>，专家顾问</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ABC 爱拍品牌规划项目</a:t>
            </a:r>
            <a:r>
              <a:rPr lang="zh-CN" altLang="en-US" sz="1200">
                <a:cs typeface="+mn-ea"/>
                <a:sym typeface="+mn-lt"/>
              </a:rPr>
              <a:t>，项目总监</a:t>
            </a:r>
            <a:endParaRPr lang="en-US"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en-US" sz="1200">
                <a:cs typeface="+mn-ea"/>
                <a:sym typeface="+mn-lt"/>
              </a:rPr>
              <a:t>ABC 手牵手规划项目</a:t>
            </a:r>
            <a:r>
              <a:rPr lang="zh-CN" altLang="en-US" sz="1200">
                <a:cs typeface="+mn-ea"/>
                <a:sym typeface="+mn-lt"/>
              </a:rPr>
              <a:t>，项目总监</a:t>
            </a:r>
            <a:endParaRPr lang="en-US" altLang="zh-CN" sz="1200" dirty="0">
              <a:cs typeface="+mn-ea"/>
              <a:sym typeface="+mn-lt"/>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l="39977" t="6728" r="32818" b="32182"/>
          <a:stretch>
            <a:fillRect/>
          </a:stretch>
        </p:blipFill>
        <p:spPr>
          <a:xfrm>
            <a:off x="-18209" y="1076510"/>
            <a:ext cx="896660" cy="1139756"/>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ABC</a:t>
            </a:r>
            <a:r>
              <a:rPr lang="zh-CN" altLang="en-US">
                <a:latin typeface="+mn-lt"/>
                <a:ea typeface="+mn-ea"/>
                <a:cs typeface="+mn-ea"/>
                <a:sym typeface="+mn-lt"/>
              </a:rPr>
              <a:t>合伙人简介（部分）</a:t>
            </a:r>
            <a:endParaRPr lang="zh-CN" altLang="en-US">
              <a:latin typeface="+mn-lt"/>
              <a:ea typeface="+mn-ea"/>
              <a:cs typeface="+mn-ea"/>
              <a:sym typeface="+mn-lt"/>
            </a:endParaRPr>
          </a:p>
        </p:txBody>
      </p:sp>
      <p:sp>
        <p:nvSpPr>
          <p:cNvPr id="4" name="Rectangle 58"/>
          <p:cNvSpPr/>
          <p:nvPr/>
        </p:nvSpPr>
        <p:spPr>
          <a:xfrm>
            <a:off x="878451" y="1076510"/>
            <a:ext cx="11313549" cy="1241040"/>
          </a:xfrm>
          <a:prstGeom prst="rect">
            <a:avLst/>
          </a:prstGeom>
          <a:solidFill>
            <a:srgbClr val="002060"/>
          </a:solidFill>
          <a:ln w="12700" cap="flat" cmpd="sng" algn="ctr">
            <a:noFill/>
            <a:prstDash val="solid"/>
            <a:miter lim="800000"/>
          </a:ln>
          <a:effectLst/>
        </p:spPr>
        <p:txBody>
          <a:bodyPr lIns="81832" tIns="40908" rIns="81832" bIns="40908"/>
          <a:lstStyle/>
          <a:p>
            <a:pPr lvl="0" defTabSz="1040765" hangingPunct="0"/>
            <a:r>
              <a:rPr lang="zh-CN" altLang="en-US" kern="0">
                <a:solidFill>
                  <a:srgbClr val="FFFFFF"/>
                </a:solidFill>
                <a:cs typeface="+mn-ea"/>
                <a:sym typeface="+mn-lt"/>
              </a:rPr>
              <a:t>杨亚婷</a:t>
            </a:r>
            <a:r>
              <a:rPr lang="en-US" altLang="zh-CN" kern="0">
                <a:solidFill>
                  <a:srgbClr val="FFFFFF"/>
                </a:solidFill>
                <a:cs typeface="+mn-ea"/>
                <a:sym typeface="+mn-lt"/>
              </a:rPr>
              <a:t>(Echo)</a:t>
            </a:r>
            <a:r>
              <a:rPr lang="zh-CN" altLang="en-US" kern="0">
                <a:solidFill>
                  <a:srgbClr val="FFFFFF"/>
                </a:solidFill>
                <a:cs typeface="+mn-ea"/>
                <a:sym typeface="+mn-lt"/>
              </a:rPr>
              <a:t>，合伙人，上海</a:t>
            </a:r>
            <a:endParaRPr lang="zh-CN" altLang="en-US" kern="0">
              <a:solidFill>
                <a:srgbClr val="FFFFFF"/>
              </a:solidFill>
              <a:cs typeface="+mn-ea"/>
              <a:sym typeface="+mn-lt"/>
            </a:endParaRPr>
          </a:p>
          <a:p>
            <a:pPr lvl="0" defTabSz="1040765" hangingPunct="0"/>
            <a:endParaRPr lang="en-US" altLang="zh-CN" kern="0">
              <a:solidFill>
                <a:srgbClr val="FFFFFF"/>
              </a:solidFill>
              <a:cs typeface="+mn-ea"/>
              <a:sym typeface="+mn-lt"/>
            </a:endParaRPr>
          </a:p>
          <a:p>
            <a:pPr lvl="0" defTabSz="1040765" hangingPunct="0"/>
            <a:r>
              <a:rPr lang="zh-CN" altLang="en-US" kern="0">
                <a:solidFill>
                  <a:srgbClr val="FFFFFF"/>
                </a:solidFill>
                <a:cs typeface="+mn-ea"/>
                <a:sym typeface="+mn-lt"/>
              </a:rPr>
              <a:t>品牌推广业务线，美好社会咨询社</a:t>
            </a:r>
            <a:endParaRPr lang="zh-CN" altLang="en-US" kern="0">
              <a:solidFill>
                <a:srgbClr val="FFFFFF"/>
              </a:solidFill>
              <a:cs typeface="+mn-ea"/>
              <a:sym typeface="+mn-lt"/>
            </a:endParaRPr>
          </a:p>
          <a:p>
            <a:pPr lvl="0" defTabSz="1040765" hangingPunct="0"/>
            <a:r>
              <a:rPr lang="en-US" altLang="zh-CN" kern="0">
                <a:solidFill>
                  <a:srgbClr val="FFFFFF"/>
                </a:solidFill>
                <a:cs typeface="+mn-ea"/>
                <a:sym typeface="+mn-lt"/>
              </a:rPr>
              <a:t>CMO</a:t>
            </a:r>
            <a:r>
              <a:rPr lang="zh-CN" altLang="en-US" kern="0">
                <a:solidFill>
                  <a:srgbClr val="FFFFFF"/>
                </a:solidFill>
                <a:cs typeface="+mn-ea"/>
                <a:sym typeface="+mn-lt"/>
              </a:rPr>
              <a:t>，上海恒乐餐饮管理有限公司</a:t>
            </a:r>
            <a:endParaRPr lang="zh-CN" altLang="en-US" kern="0">
              <a:solidFill>
                <a:srgbClr val="FFFFFF"/>
              </a:solidFill>
              <a:cs typeface="+mn-ea"/>
              <a:sym typeface="+mn-lt"/>
            </a:endParaRPr>
          </a:p>
        </p:txBody>
      </p:sp>
      <p:sp>
        <p:nvSpPr>
          <p:cNvPr id="5" name="TextBox 55"/>
          <p:cNvSpPr txBox="1"/>
          <p:nvPr/>
        </p:nvSpPr>
        <p:spPr>
          <a:xfrm>
            <a:off x="878452" y="2438558"/>
            <a:ext cx="11027798" cy="1025922"/>
          </a:xfrm>
          <a:prstGeom prst="rect">
            <a:avLst/>
          </a:prstGeom>
          <a:noFill/>
          <a:ln>
            <a:noFill/>
          </a:ln>
        </p:spPr>
        <p:txBody>
          <a:bodyPr wrap="square" lIns="0" tIns="0" rIns="0" bIns="0" rtlCol="0">
            <a:spAutoFit/>
          </a:bodyPr>
          <a:lstStyle/>
          <a:p>
            <a:pPr hangingPunct="0">
              <a:spcAft>
                <a:spcPts val="430"/>
              </a:spcAft>
            </a:pPr>
            <a:r>
              <a:rPr lang="zh-HK" altLang="en-US" sz="1200" b="1" kern="0" dirty="0">
                <a:solidFill>
                  <a:srgbClr val="002060"/>
                </a:solidFill>
                <a:cs typeface="+mn-ea"/>
                <a:sym typeface="+mn-lt"/>
              </a:rPr>
              <a:t>背景</a:t>
            </a:r>
            <a:endParaRPr lang="zh-HK" altLang="en-US" sz="1200" b="1" kern="0" dirty="0">
              <a:solidFill>
                <a:srgbClr val="002060"/>
              </a:solidFill>
              <a:cs typeface="+mn-ea"/>
              <a:sym typeface="+mn-lt"/>
            </a:endParaRPr>
          </a:p>
          <a:p>
            <a:pPr eaLnBrk="0" hangingPunct="0">
              <a:spcAft>
                <a:spcPts val="400"/>
              </a:spcAft>
            </a:pPr>
            <a:r>
              <a:rPr lang="zh-CN" altLang="en-US" sz="1200" kern="0">
                <a:solidFill>
                  <a:srgbClr val="000000"/>
                </a:solidFill>
                <a:cs typeface="+mn-ea"/>
                <a:sym typeface="+mn-lt"/>
              </a:rPr>
              <a:t>杨亚婷女士具备</a:t>
            </a:r>
            <a:r>
              <a:rPr lang="en-US" altLang="zh-CN" sz="1200" kern="0">
                <a:solidFill>
                  <a:srgbClr val="000000"/>
                </a:solidFill>
                <a:cs typeface="+mn-ea"/>
                <a:sym typeface="+mn-lt"/>
              </a:rPr>
              <a:t>20</a:t>
            </a:r>
            <a:r>
              <a:rPr lang="zh-CN" altLang="en-US" sz="1200" kern="0">
                <a:solidFill>
                  <a:srgbClr val="000000"/>
                </a:solidFill>
                <a:cs typeface="+mn-ea"/>
                <a:sym typeface="+mn-lt"/>
              </a:rPr>
              <a:t>余年品牌管理经验，深耕于连锁餐饮领域，擅长品牌传播、</a:t>
            </a:r>
            <a:r>
              <a:rPr lang="en-US" altLang="zh-CN" sz="1200" kern="0">
                <a:solidFill>
                  <a:srgbClr val="000000"/>
                </a:solidFill>
                <a:cs typeface="+mn-ea"/>
                <a:sym typeface="+mn-lt"/>
              </a:rPr>
              <a:t>CSR</a:t>
            </a:r>
            <a:r>
              <a:rPr lang="zh-CN" altLang="en-US" sz="1200" kern="0">
                <a:solidFill>
                  <a:srgbClr val="000000"/>
                </a:solidFill>
                <a:cs typeface="+mn-ea"/>
                <a:sym typeface="+mn-lt"/>
              </a:rPr>
              <a:t>、危机公关与市场营销。曾服务于中国百胜餐饮集团肯德基品牌公共事务部，作为美国</a:t>
            </a:r>
            <a:r>
              <a:rPr lang="en-US" altLang="zh-CN" sz="1200" kern="0">
                <a:solidFill>
                  <a:srgbClr val="000000"/>
                </a:solidFill>
                <a:cs typeface="+mn-ea"/>
                <a:sym typeface="+mn-lt"/>
              </a:rPr>
              <a:t>DQ</a:t>
            </a:r>
            <a:r>
              <a:rPr lang="zh-CN" altLang="en-US" sz="1200" kern="0">
                <a:solidFill>
                  <a:srgbClr val="000000"/>
                </a:solidFill>
                <a:cs typeface="+mn-ea"/>
                <a:sym typeface="+mn-lt"/>
              </a:rPr>
              <a:t>冰雪皇后品牌市场与公关总监开拓中国市场，之后历任小南国餐饮集团首席品牌官，阿基米德</a:t>
            </a:r>
            <a:r>
              <a:rPr lang="en-US" altLang="zh-CN" sz="1200" kern="0">
                <a:solidFill>
                  <a:srgbClr val="000000"/>
                </a:solidFill>
                <a:cs typeface="+mn-ea"/>
                <a:sym typeface="+mn-lt"/>
              </a:rPr>
              <a:t>FM</a:t>
            </a:r>
            <a:r>
              <a:rPr lang="zh-CN" altLang="en-US" sz="1200" kern="0">
                <a:solidFill>
                  <a:srgbClr val="000000"/>
                </a:solidFill>
                <a:cs typeface="+mn-ea"/>
                <a:sym typeface="+mn-lt"/>
              </a:rPr>
              <a:t>首席市场官。毕业于上海交通大学安泰经济与管理学院</a:t>
            </a:r>
            <a:r>
              <a:rPr lang="en-US" altLang="zh-CN" sz="1200" kern="0">
                <a:solidFill>
                  <a:srgbClr val="000000"/>
                </a:solidFill>
                <a:cs typeface="+mn-ea"/>
                <a:sym typeface="+mn-lt"/>
              </a:rPr>
              <a:t>EMBA</a:t>
            </a:r>
            <a:r>
              <a:rPr lang="zh-CN" altLang="en-US" sz="1200" kern="0">
                <a:solidFill>
                  <a:srgbClr val="000000"/>
                </a:solidFill>
                <a:cs typeface="+mn-ea"/>
                <a:sym typeface="+mn-lt"/>
              </a:rPr>
              <a:t>。</a:t>
            </a:r>
            <a:endParaRPr lang="zh-CN" altLang="en-US" sz="1200" kern="0">
              <a:solidFill>
                <a:srgbClr val="000000"/>
              </a:solidFill>
              <a:cs typeface="+mn-ea"/>
              <a:sym typeface="+mn-lt"/>
            </a:endParaRPr>
          </a:p>
          <a:p>
            <a:pPr eaLnBrk="0" hangingPunct="0">
              <a:spcAft>
                <a:spcPts val="400"/>
              </a:spcAft>
            </a:pPr>
            <a:r>
              <a:rPr lang="zh-CN" altLang="en-US" sz="1200" kern="0">
                <a:solidFill>
                  <a:srgbClr val="000000"/>
                </a:solidFill>
                <a:cs typeface="+mn-ea"/>
                <a:sym typeface="+mn-lt"/>
              </a:rPr>
              <a:t>。</a:t>
            </a:r>
            <a:endParaRPr lang="zh-CN" altLang="en-US" sz="1200" kern="0">
              <a:solidFill>
                <a:srgbClr val="000000"/>
              </a:solidFill>
              <a:cs typeface="+mn-ea"/>
              <a:sym typeface="+mn-lt"/>
            </a:endParaRPr>
          </a:p>
        </p:txBody>
      </p:sp>
      <p:sp>
        <p:nvSpPr>
          <p:cNvPr id="6" name="Rectangle 56"/>
          <p:cNvSpPr>
            <a:spLocks noChangeArrowheads="1"/>
          </p:cNvSpPr>
          <p:nvPr/>
        </p:nvSpPr>
        <p:spPr bwMode="auto">
          <a:xfrm>
            <a:off x="878451" y="3318821"/>
            <a:ext cx="11027799" cy="3076571"/>
          </a:xfrm>
          <a:prstGeom prst="rect">
            <a:avLst/>
          </a:prstGeom>
          <a:solidFill>
            <a:sysClr val="window" lastClr="FFFFFF"/>
          </a:solidFill>
          <a:ln w="9525" algn="ctr">
            <a:noFill/>
            <a:miter lim="800000"/>
          </a:ln>
        </p:spPr>
        <p:txBody>
          <a:bodyPr lIns="0" tIns="0" rIns="0" bIns="0"/>
          <a:lstStyle/>
          <a:p>
            <a:pPr eaLnBrk="0" hangingPunct="0">
              <a:spcAft>
                <a:spcPts val="430"/>
              </a:spcAft>
              <a:buClr>
                <a:schemeClr val="tx2"/>
              </a:buClr>
              <a:buSzPct val="80000"/>
            </a:pPr>
            <a:r>
              <a:rPr lang="zh-HK" altLang="en-US" sz="1200" b="1">
                <a:solidFill>
                  <a:srgbClr val="002060"/>
                </a:solidFill>
                <a:cs typeface="+mn-ea"/>
                <a:sym typeface="+mn-lt"/>
              </a:rPr>
              <a:t>相关经验</a:t>
            </a:r>
            <a:endParaRPr lang="zh-HK" altLang="en-US" sz="1200">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建立肯德基危机公关体系，且亲历非典、禽流感、苏丹红等大型公关危机处理。</a:t>
            </a:r>
            <a:endParaRPr lang="zh-CN"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作为创业团队成员，成功将全球排名第一的</a:t>
            </a:r>
            <a:r>
              <a:rPr lang="en-US" altLang="zh-CN" sz="1200">
                <a:cs typeface="+mn-ea"/>
                <a:sym typeface="+mn-lt"/>
              </a:rPr>
              <a:t>DQ</a:t>
            </a:r>
            <a:r>
              <a:rPr lang="zh-CN" altLang="en-US" sz="1200">
                <a:cs typeface="+mn-ea"/>
                <a:sym typeface="+mn-lt"/>
              </a:rPr>
              <a:t>冰淇淋品牌引入中国市场，并制定适应中国市场的品牌定位及核心价值战略，执掌品</a:t>
            </a:r>
            <a:r>
              <a:rPr lang="en-US" altLang="zh-CN" sz="1200">
                <a:cs typeface="+mn-ea"/>
                <a:sym typeface="+mn-lt"/>
              </a:rPr>
              <a:t>  </a:t>
            </a:r>
            <a:endParaRPr lang="en-US" altLang="zh-CN" sz="1200">
              <a:cs typeface="+mn-ea"/>
              <a:sym typeface="+mn-lt"/>
            </a:endParaRPr>
          </a:p>
          <a:p>
            <a:pPr defTabSz="1017905" eaLnBrk="0" hangingPunct="0">
              <a:spcAft>
                <a:spcPts val="400"/>
              </a:spcAft>
              <a:buClr>
                <a:schemeClr val="tx2"/>
              </a:buClr>
              <a:buSzPct val="80000"/>
              <a:defRPr/>
            </a:pPr>
            <a:r>
              <a:rPr lang="en-US" altLang="zh-CN" sz="1200">
                <a:cs typeface="+mn-ea"/>
                <a:sym typeface="+mn-lt"/>
              </a:rPr>
              <a:t>  </a:t>
            </a:r>
            <a:r>
              <a:rPr lang="zh-CN" altLang="en-US" sz="1200">
                <a:cs typeface="+mn-ea"/>
                <a:sym typeface="+mn-lt"/>
              </a:rPr>
              <a:t>牌</a:t>
            </a:r>
            <a:r>
              <a:rPr lang="en-US" altLang="zh-CN" sz="1200">
                <a:cs typeface="+mn-ea"/>
                <a:sym typeface="+mn-lt"/>
              </a:rPr>
              <a:t>11</a:t>
            </a:r>
            <a:r>
              <a:rPr lang="zh-CN" altLang="en-US" sz="1200">
                <a:cs typeface="+mn-ea"/>
                <a:sym typeface="+mn-lt"/>
              </a:rPr>
              <a:t>年，全面负责品牌传播，市场营销，数字营销，</a:t>
            </a:r>
            <a:r>
              <a:rPr lang="en-US" altLang="zh-CN" sz="1200">
                <a:cs typeface="+mn-ea"/>
                <a:sym typeface="+mn-lt"/>
              </a:rPr>
              <a:t>O2O</a:t>
            </a:r>
            <a:r>
              <a:rPr lang="zh-CN" altLang="en-US" sz="1200">
                <a:cs typeface="+mn-ea"/>
                <a:sym typeface="+mn-lt"/>
              </a:rPr>
              <a:t>及电商，媒体关系与危机公关。</a:t>
            </a:r>
            <a:endParaRPr lang="zh-CN" altLang="en-US"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制定小南国集团五年战略规划及分期实施策略，集团商业模式创新，新业态、新零售规划及品牌延展规划；引入日本咖啡连锁第一品</a:t>
            </a:r>
            <a:r>
              <a:rPr lang="en-US" altLang="zh-CN" sz="1200">
                <a:cs typeface="+mn-ea"/>
                <a:sym typeface="+mn-lt"/>
              </a:rPr>
              <a:t>  </a:t>
            </a:r>
            <a:endParaRPr lang="en-US" altLang="zh-CN" sz="1200">
              <a:cs typeface="+mn-ea"/>
              <a:sym typeface="+mn-lt"/>
            </a:endParaRPr>
          </a:p>
          <a:p>
            <a:pPr defTabSz="1017905" eaLnBrk="0" hangingPunct="0">
              <a:spcAft>
                <a:spcPts val="400"/>
              </a:spcAft>
              <a:buClr>
                <a:schemeClr val="tx2"/>
              </a:buClr>
              <a:buSzPct val="80000"/>
              <a:defRPr/>
            </a:pPr>
            <a:r>
              <a:rPr lang="en-US" altLang="zh-CN" sz="1200">
                <a:cs typeface="+mn-ea"/>
                <a:sym typeface="+mn-lt"/>
              </a:rPr>
              <a:t>  </a:t>
            </a:r>
            <a:r>
              <a:rPr lang="zh-CN" altLang="en-US" sz="1200">
                <a:cs typeface="+mn-ea"/>
                <a:sym typeface="+mn-lt"/>
              </a:rPr>
              <a:t>牌</a:t>
            </a:r>
            <a:r>
              <a:rPr lang="en-US" altLang="zh-CN" sz="1200">
                <a:cs typeface="+mn-ea"/>
                <a:sym typeface="+mn-lt"/>
              </a:rPr>
              <a:t>DOUTOR</a:t>
            </a:r>
            <a:r>
              <a:rPr lang="zh-CN" altLang="en-US" sz="1200">
                <a:cs typeface="+mn-ea"/>
                <a:sym typeface="+mn-lt"/>
              </a:rPr>
              <a:t>；打造“家宴”子品牌，餐饮产品转型零售商品，成功牵手盒马鲜生。</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阿基米德</a:t>
            </a:r>
            <a:r>
              <a:rPr lang="en-US" altLang="zh-CN" sz="1200">
                <a:cs typeface="+mn-ea"/>
                <a:sym typeface="+mn-lt"/>
              </a:rPr>
              <a:t>FM</a:t>
            </a:r>
            <a:r>
              <a:rPr lang="zh-CN" altLang="en-US" sz="1200">
                <a:cs typeface="+mn-ea"/>
                <a:sym typeface="+mn-lt"/>
              </a:rPr>
              <a:t>商业模式及赢利模式建立，电商业务开拓及团队搭建。</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zh-CN" altLang="en-US" sz="1200">
                <a:cs typeface="+mn-ea"/>
                <a:sym typeface="+mn-lt"/>
              </a:rPr>
              <a:t>企业社会责任</a:t>
            </a:r>
            <a:r>
              <a:rPr lang="en-US" altLang="zh-CN" sz="1200">
                <a:cs typeface="+mn-ea"/>
                <a:sym typeface="+mn-lt"/>
              </a:rPr>
              <a:t>CSR</a:t>
            </a:r>
            <a:r>
              <a:rPr lang="zh-CN" altLang="en-US" sz="1200">
                <a:cs typeface="+mn-ea"/>
                <a:sym typeface="+mn-lt"/>
              </a:rPr>
              <a:t>项目：肯德基中国“梦想基金”；</a:t>
            </a:r>
            <a:r>
              <a:rPr lang="en-US" altLang="zh-CN" sz="1200">
                <a:cs typeface="+mn-ea"/>
                <a:sym typeface="+mn-lt"/>
              </a:rPr>
              <a:t>DQ</a:t>
            </a:r>
            <a:r>
              <a:rPr lang="zh-CN" altLang="en-US" sz="1200">
                <a:cs typeface="+mn-ea"/>
                <a:sym typeface="+mn-lt"/>
              </a:rPr>
              <a:t>连续</a:t>
            </a:r>
            <a:r>
              <a:rPr lang="en-US" altLang="zh-CN" sz="1200">
                <a:cs typeface="+mn-ea"/>
                <a:sym typeface="+mn-lt"/>
              </a:rPr>
              <a:t>5</a:t>
            </a:r>
            <a:r>
              <a:rPr lang="zh-CN" altLang="en-US" sz="1200">
                <a:cs typeface="+mn-ea"/>
                <a:sym typeface="+mn-lt"/>
              </a:rPr>
              <a:t>年成为国际特殊奥林匹克中国区合作伙伴；</a:t>
            </a:r>
            <a:r>
              <a:rPr lang="en-US" altLang="zh-CN" sz="1200">
                <a:cs typeface="+mn-ea"/>
                <a:sym typeface="+mn-lt"/>
              </a:rPr>
              <a:t>DQ &amp; </a:t>
            </a:r>
            <a:r>
              <a:rPr lang="zh-CN" altLang="en-US" sz="1200">
                <a:cs typeface="+mn-ea"/>
                <a:sym typeface="+mn-lt"/>
              </a:rPr>
              <a:t>中国下一代教育基金</a:t>
            </a:r>
            <a:r>
              <a:rPr lang="en-US" altLang="zh-CN" sz="1200">
                <a:cs typeface="+mn-ea"/>
                <a:sym typeface="+mn-lt"/>
              </a:rPr>
              <a:t>  </a:t>
            </a:r>
            <a:endParaRPr lang="en-US" altLang="zh-CN" sz="1200">
              <a:cs typeface="+mn-ea"/>
              <a:sym typeface="+mn-lt"/>
            </a:endParaRPr>
          </a:p>
          <a:p>
            <a:pPr defTabSz="1017905" eaLnBrk="0" hangingPunct="0">
              <a:spcAft>
                <a:spcPts val="400"/>
              </a:spcAft>
              <a:buClr>
                <a:schemeClr val="tx2"/>
              </a:buClr>
              <a:buSzPct val="80000"/>
              <a:defRPr/>
            </a:pPr>
            <a:r>
              <a:rPr lang="en-US" altLang="zh-CN" sz="1200">
                <a:cs typeface="+mn-ea"/>
                <a:sym typeface="+mn-lt"/>
              </a:rPr>
              <a:t>  </a:t>
            </a:r>
            <a:r>
              <a:rPr lang="zh-CN" altLang="en-US" sz="1200">
                <a:cs typeface="+mn-ea"/>
                <a:sym typeface="+mn-lt"/>
              </a:rPr>
              <a:t>会贫困地区“儿童营养午餐”项目；阿基米德</a:t>
            </a:r>
            <a:r>
              <a:rPr lang="en-US" altLang="zh-CN" sz="1200">
                <a:cs typeface="+mn-ea"/>
                <a:sym typeface="+mn-lt"/>
              </a:rPr>
              <a:t>FM 2017</a:t>
            </a:r>
            <a:r>
              <a:rPr lang="zh-CN" altLang="en-US" sz="1200">
                <a:cs typeface="+mn-ea"/>
                <a:sym typeface="+mn-lt"/>
              </a:rPr>
              <a:t>“自然的馈赠”大型精准扶贫项目。</a:t>
            </a:r>
            <a:endParaRPr lang="en-US" altLang="zh-CN" sz="1200">
              <a:cs typeface="+mn-ea"/>
              <a:sym typeface="+mn-lt"/>
            </a:endParaRPr>
          </a:p>
          <a:p>
            <a:pPr defTabSz="1017905" eaLnBrk="0" hangingPunct="0">
              <a:spcAft>
                <a:spcPts val="400"/>
              </a:spcAft>
              <a:buClr>
                <a:schemeClr val="tx2"/>
              </a:buClr>
              <a:buSzPct val="80000"/>
              <a:defRPr/>
            </a:pP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b="1">
                <a:solidFill>
                  <a:srgbClr val="002060"/>
                </a:solidFill>
                <a:cs typeface="+mn-ea"/>
                <a:sym typeface="+mn-lt"/>
              </a:rPr>
              <a:t>NGO</a:t>
            </a:r>
            <a:r>
              <a:rPr lang="zh-CN" altLang="en-US" sz="1200" b="1">
                <a:solidFill>
                  <a:srgbClr val="002060"/>
                </a:solidFill>
                <a:cs typeface="+mn-ea"/>
                <a:sym typeface="+mn-lt"/>
              </a:rPr>
              <a:t>经验</a:t>
            </a:r>
            <a:endParaRPr lang="en-US" altLang="zh-CN" sz="1200" b="1">
              <a:solidFill>
                <a:srgbClr val="002060"/>
              </a:solidFill>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2016</a:t>
            </a:r>
            <a:r>
              <a:rPr lang="zh-CN" altLang="en-US" sz="1200">
                <a:cs typeface="+mn-ea"/>
                <a:sym typeface="+mn-lt"/>
              </a:rPr>
              <a:t>年春季，</a:t>
            </a:r>
            <a:r>
              <a:rPr lang="en-US" altLang="zh-CN" sz="1200">
                <a:cs typeface="+mn-ea"/>
                <a:sym typeface="+mn-lt"/>
              </a:rPr>
              <a:t>ABC“</a:t>
            </a:r>
            <a:r>
              <a:rPr lang="zh-CN" altLang="en-US" sz="1200">
                <a:cs typeface="+mn-ea"/>
                <a:sym typeface="+mn-lt"/>
              </a:rPr>
              <a:t>禾邻社</a:t>
            </a:r>
            <a:r>
              <a:rPr lang="en-US" altLang="zh-CN" sz="1200">
                <a:cs typeface="+mn-ea"/>
                <a:sym typeface="+mn-lt"/>
              </a:rPr>
              <a:t>”</a:t>
            </a:r>
            <a:r>
              <a:rPr lang="zh-CN" altLang="en-US" sz="1200">
                <a:cs typeface="+mn-ea"/>
                <a:sym typeface="+mn-lt"/>
              </a:rPr>
              <a:t>渠道战略项目</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2016</a:t>
            </a:r>
            <a:r>
              <a:rPr lang="zh-CN" altLang="en-US" sz="1200">
                <a:cs typeface="+mn-ea"/>
                <a:sym typeface="+mn-lt"/>
              </a:rPr>
              <a:t>年秋季，</a:t>
            </a:r>
            <a:r>
              <a:rPr lang="en-US" altLang="zh-CN" sz="1200">
                <a:cs typeface="+mn-ea"/>
                <a:sym typeface="+mn-lt"/>
              </a:rPr>
              <a:t>ABC“</a:t>
            </a:r>
            <a:r>
              <a:rPr lang="zh-CN" altLang="en-US" sz="1200">
                <a:cs typeface="+mn-ea"/>
                <a:sym typeface="+mn-lt"/>
              </a:rPr>
              <a:t>湛蓝</a:t>
            </a:r>
            <a:r>
              <a:rPr lang="en-US" altLang="zh-CN" sz="1200">
                <a:cs typeface="+mn-ea"/>
                <a:sym typeface="+mn-lt"/>
              </a:rPr>
              <a:t>”</a:t>
            </a:r>
            <a:r>
              <a:rPr lang="zh-CN" altLang="en-US" sz="1200">
                <a:cs typeface="+mn-ea"/>
                <a:sym typeface="+mn-lt"/>
              </a:rPr>
              <a:t>筹款项目</a:t>
            </a:r>
            <a:endParaRPr lang="en-US" altLang="zh-CN" sz="1200">
              <a:cs typeface="+mn-ea"/>
              <a:sym typeface="+mn-lt"/>
            </a:endParaRPr>
          </a:p>
          <a:p>
            <a:pPr indent="88900" defTabSz="1017905" eaLnBrk="0" hangingPunct="0">
              <a:spcAft>
                <a:spcPts val="400"/>
              </a:spcAft>
              <a:buClr>
                <a:schemeClr val="tx2"/>
              </a:buClr>
              <a:buSzPct val="80000"/>
              <a:buFont typeface="Wingdings" panose="05000000000000000000" pitchFamily="2" charset="2"/>
              <a:buChar char="§"/>
              <a:defRPr/>
            </a:pPr>
            <a:r>
              <a:rPr lang="en-US" altLang="zh-CN" sz="1200">
                <a:cs typeface="+mn-ea"/>
                <a:sym typeface="+mn-lt"/>
              </a:rPr>
              <a:t>2017</a:t>
            </a:r>
            <a:r>
              <a:rPr lang="zh-CN" altLang="en-US" sz="1200">
                <a:cs typeface="+mn-ea"/>
                <a:sym typeface="+mn-lt"/>
              </a:rPr>
              <a:t>年夏季，</a:t>
            </a:r>
            <a:r>
              <a:rPr lang="en-US" altLang="zh-CN" sz="1200">
                <a:cs typeface="+mn-ea"/>
                <a:sym typeface="+mn-lt"/>
              </a:rPr>
              <a:t>ABC“</a:t>
            </a:r>
            <a:r>
              <a:rPr lang="zh-CN" altLang="en-US" sz="1200">
                <a:cs typeface="+mn-ea"/>
                <a:sym typeface="+mn-lt"/>
              </a:rPr>
              <a:t>暘昇</a:t>
            </a:r>
            <a:r>
              <a:rPr lang="en-US" altLang="zh-CN" sz="1200">
                <a:cs typeface="+mn-ea"/>
                <a:sym typeface="+mn-lt"/>
              </a:rPr>
              <a:t>”</a:t>
            </a:r>
            <a:r>
              <a:rPr lang="zh-CN" altLang="en-US" sz="1200">
                <a:cs typeface="+mn-ea"/>
                <a:sym typeface="+mn-lt"/>
              </a:rPr>
              <a:t>品牌战略项目，项目总监</a:t>
            </a:r>
            <a:endParaRPr lang="zh-CN" altLang="en-US" sz="1200" dirty="0">
              <a:cs typeface="+mn-ea"/>
              <a:sym typeface="+mn-lt"/>
            </a:endParaRPr>
          </a:p>
        </p:txBody>
      </p:sp>
      <p:pic>
        <p:nvPicPr>
          <p:cNvPr id="8" name="图片 7"/>
          <p:cNvPicPr/>
          <p:nvPr/>
        </p:nvPicPr>
        <p:blipFill>
          <a:blip r:embed="rId1" cstate="print">
            <a:extLst>
              <a:ext uri="{28A0092B-C50C-407E-A947-70E740481C1C}">
                <a14:useLocalDpi xmlns:a14="http://schemas.microsoft.com/office/drawing/2010/main" val="0"/>
              </a:ext>
            </a:extLst>
          </a:blip>
          <a:stretch>
            <a:fillRect/>
          </a:stretch>
        </p:blipFill>
        <p:spPr>
          <a:xfrm>
            <a:off x="0" y="1089932"/>
            <a:ext cx="878451" cy="1227618"/>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0" y="6364288"/>
            <a:ext cx="488950" cy="365125"/>
          </a:xfrm>
        </p:spPr>
        <p:txBody>
          <a:bodyPr/>
          <a:lstStyle/>
          <a:p>
            <a:fld id="{E6049C3D-CCF1-41B9-A681-D61E0CAE4A17}" type="slidenum">
              <a:rPr lang="en-US" altLang="zh-CN" smtClean="0">
                <a:cs typeface="+mn-ea"/>
                <a:sym typeface="+mn-lt"/>
              </a:rPr>
            </a:fld>
            <a:endParaRPr lang="en-US" dirty="0">
              <a:cs typeface="+mn-ea"/>
              <a:sym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p:cNvSpPr/>
          <p:nvPr/>
        </p:nvSpPr>
        <p:spPr>
          <a:xfrm>
            <a:off x="6262579" y="1265274"/>
            <a:ext cx="5571461" cy="2785731"/>
          </a:xfrm>
          <a:prstGeom prst="roundRect">
            <a:avLst>
              <a:gd name="adj" fmla="val 598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340546" y="170311"/>
            <a:ext cx="11263212" cy="757130"/>
          </a:xfrm>
        </p:spPr>
        <p:txBody>
          <a:bodyPr/>
          <a:lstStyle/>
          <a:p>
            <a:r>
              <a:rPr lang="zh-CN" altLang="en-US" sz="2400" b="0" i="0" dirty="0">
                <a:solidFill>
                  <a:schemeClr val="bg1"/>
                </a:solidFill>
                <a:effectLst/>
                <a:latin typeface="+mn-lt"/>
                <a:ea typeface="+mn-ea"/>
                <a:cs typeface="+mn-ea"/>
                <a:sym typeface="+mn-lt"/>
              </a:rPr>
              <a:t>“让乡村儿童读好书”项目旨在提升乡村儿童的阅读兴趣和能力，缩小城乡教育差距，为乡村儿童提供更平等的教育机会。</a:t>
            </a:r>
            <a:endParaRPr lang="zh-CN" altLang="en-US" sz="2400" dirty="0">
              <a:solidFill>
                <a:schemeClr val="bg1"/>
              </a:solidFill>
              <a:latin typeface="+mn-lt"/>
              <a:ea typeface="+mn-ea"/>
              <a:cs typeface="+mn-ea"/>
              <a:sym typeface="+mn-lt"/>
            </a:endParaRPr>
          </a:p>
        </p:txBody>
      </p:sp>
      <p:sp>
        <p:nvSpPr>
          <p:cNvPr id="4" name="文本框 3"/>
          <p:cNvSpPr txBox="1"/>
          <p:nvPr/>
        </p:nvSpPr>
        <p:spPr>
          <a:xfrm>
            <a:off x="442765" y="3191123"/>
            <a:ext cx="5247656" cy="2103140"/>
          </a:xfrm>
          <a:prstGeom prst="rect">
            <a:avLst/>
          </a:prstGeom>
          <a:noFill/>
        </p:spPr>
        <p:txBody>
          <a:bodyPr wrap="square">
            <a:spAutoFit/>
          </a:bodyPr>
          <a:lstStyle/>
          <a:p>
            <a:pPr algn="just">
              <a:spcAft>
                <a:spcPts val="100"/>
              </a:spcAft>
            </a:pPr>
            <a:endParaRPr lang="zh-CN" altLang="en-US" sz="1200" dirty="0">
              <a:cs typeface="+mn-ea"/>
              <a:sym typeface="+mn-lt"/>
            </a:endParaRPr>
          </a:p>
          <a:p>
            <a:pPr marL="0" indent="0" algn="just">
              <a:spcAft>
                <a:spcPts val="600"/>
              </a:spcAft>
              <a:buNone/>
            </a:pPr>
            <a:r>
              <a:rPr lang="zh-CN" altLang="en-US" sz="1400" b="1" dirty="0">
                <a:cs typeface="+mn-ea"/>
                <a:sym typeface="+mn-lt"/>
              </a:rPr>
              <a:t>问题现状：中国乡村儿童的阅读问题主要表现为阅读资源匮乏、家庭和学校阅读环境不足以及缺乏有效阅读指导</a:t>
            </a:r>
            <a:endParaRPr lang="zh-CN" altLang="en-US" sz="1400" b="1" dirty="0">
              <a:cs typeface="+mn-ea"/>
              <a:sym typeface="+mn-lt"/>
            </a:endParaRPr>
          </a:p>
          <a:p>
            <a:pPr marL="179705" indent="-171450" algn="just">
              <a:spcAft>
                <a:spcPts val="100"/>
              </a:spcAft>
              <a:buFont typeface="Wingdings" panose="05000000000000000000" pitchFamily="2" charset="2"/>
              <a:buChar char="n"/>
            </a:pPr>
            <a:r>
              <a:rPr lang="zh-CN" altLang="en-US" sz="1200" dirty="0">
                <a:cs typeface="+mn-ea"/>
                <a:sym typeface="+mn-lt"/>
              </a:rPr>
              <a:t>据</a:t>
            </a:r>
            <a:r>
              <a:rPr lang="en-US" altLang="zh-CN" sz="1200" dirty="0">
                <a:cs typeface="+mn-ea"/>
                <a:sym typeface="+mn-lt"/>
              </a:rPr>
              <a:t>《</a:t>
            </a:r>
            <a:r>
              <a:rPr lang="zh-CN" altLang="en-US" sz="1200" dirty="0">
                <a:cs typeface="+mn-ea"/>
                <a:sym typeface="+mn-lt"/>
              </a:rPr>
              <a:t>乡村儿童阅读报告</a:t>
            </a:r>
            <a:r>
              <a:rPr lang="en-US" altLang="zh-CN" sz="1200" dirty="0">
                <a:cs typeface="+mn-ea"/>
                <a:sym typeface="+mn-lt"/>
              </a:rPr>
              <a:t>》</a:t>
            </a:r>
            <a:r>
              <a:rPr lang="zh-CN" altLang="en-US" sz="1200" dirty="0">
                <a:cs typeface="+mn-ea"/>
                <a:sym typeface="+mn-lt"/>
              </a:rPr>
              <a:t>显示，中西部贫困地区儿童的课外阅读资源整体匮乏，</a:t>
            </a:r>
            <a:r>
              <a:rPr lang="en-US" altLang="zh-CN" sz="1200" dirty="0">
                <a:cs typeface="+mn-ea"/>
                <a:sym typeface="+mn-lt"/>
              </a:rPr>
              <a:t>74%</a:t>
            </a:r>
            <a:r>
              <a:rPr lang="zh-CN" altLang="en-US" sz="1200" dirty="0">
                <a:cs typeface="+mn-ea"/>
                <a:sym typeface="+mn-lt"/>
              </a:rPr>
              <a:t>的受访乡村儿童一年阅读的课外读物不足</a:t>
            </a:r>
            <a:r>
              <a:rPr lang="en-US" altLang="zh-CN" sz="1200" dirty="0">
                <a:cs typeface="+mn-ea"/>
                <a:sym typeface="+mn-lt"/>
              </a:rPr>
              <a:t>10</a:t>
            </a:r>
            <a:r>
              <a:rPr lang="zh-CN" altLang="en-US" sz="1200" dirty="0">
                <a:cs typeface="+mn-ea"/>
                <a:sym typeface="+mn-lt"/>
              </a:rPr>
              <a:t>本。这与城市儿童的情况形成鲜明对比，城市中有</a:t>
            </a:r>
            <a:r>
              <a:rPr lang="en-US" altLang="zh-CN" sz="1200" dirty="0">
                <a:cs typeface="+mn-ea"/>
                <a:sym typeface="+mn-lt"/>
              </a:rPr>
              <a:t>64.2%</a:t>
            </a:r>
            <a:r>
              <a:rPr lang="zh-CN" altLang="en-US" sz="1200" dirty="0">
                <a:cs typeface="+mn-ea"/>
                <a:sym typeface="+mn-lt"/>
              </a:rPr>
              <a:t>的儿童年阅读量超过</a:t>
            </a:r>
            <a:r>
              <a:rPr lang="en-US" altLang="zh-CN" sz="1200" dirty="0">
                <a:cs typeface="+mn-ea"/>
                <a:sym typeface="+mn-lt"/>
              </a:rPr>
              <a:t>10</a:t>
            </a:r>
            <a:r>
              <a:rPr lang="zh-CN" altLang="en-US" sz="1200" dirty="0">
                <a:cs typeface="+mn-ea"/>
                <a:sym typeface="+mn-lt"/>
              </a:rPr>
              <a:t>本 。</a:t>
            </a:r>
            <a:endParaRPr lang="en-US" altLang="zh-CN" sz="1200" dirty="0">
              <a:cs typeface="+mn-ea"/>
              <a:sym typeface="+mn-lt"/>
            </a:endParaRPr>
          </a:p>
          <a:p>
            <a:pPr marL="179705" indent="-171450" algn="just">
              <a:spcAft>
                <a:spcPts val="100"/>
              </a:spcAft>
              <a:buFont typeface="Wingdings" panose="05000000000000000000" pitchFamily="2" charset="2"/>
              <a:buChar char="n"/>
            </a:pPr>
            <a:r>
              <a:rPr lang="en-US" altLang="zh-CN" sz="1200" dirty="0">
                <a:cs typeface="+mn-ea"/>
                <a:sym typeface="+mn-lt"/>
              </a:rPr>
              <a:t>《</a:t>
            </a:r>
            <a:r>
              <a:rPr lang="zh-CN" altLang="en-US" sz="1200" dirty="0">
                <a:cs typeface="+mn-ea"/>
                <a:sym typeface="+mn-lt"/>
              </a:rPr>
              <a:t>中国儿童青少年阅读现状与需求调研报告</a:t>
            </a:r>
            <a:r>
              <a:rPr lang="en-US" altLang="zh-CN" sz="1200" dirty="0">
                <a:cs typeface="+mn-ea"/>
                <a:sym typeface="+mn-lt"/>
              </a:rPr>
              <a:t>》</a:t>
            </a:r>
            <a:r>
              <a:rPr lang="zh-CN" altLang="en-US" sz="1200" dirty="0">
                <a:cs typeface="+mn-ea"/>
                <a:sym typeface="+mn-lt"/>
              </a:rPr>
              <a:t>指出，农村地区家庭总藏书量和儿童青少年读物数量普遍偏低，很多家庭的孩子缺乏阅读兴趣和阅读习惯。这种家庭阅读环境的不足，部分原因是家长自身阅读量偏低，缺乏对阅读重要性的认识    </a:t>
            </a:r>
            <a:endParaRPr lang="zh-CN" altLang="en-US" sz="1200" dirty="0">
              <a:cs typeface="+mn-ea"/>
              <a:sym typeface="+mn-lt"/>
            </a:endParaRPr>
          </a:p>
        </p:txBody>
      </p:sp>
      <p:sp>
        <p:nvSpPr>
          <p:cNvPr id="10" name="文本框 9"/>
          <p:cNvSpPr txBox="1"/>
          <p:nvPr/>
        </p:nvSpPr>
        <p:spPr>
          <a:xfrm>
            <a:off x="6412250" y="5115298"/>
            <a:ext cx="5247656" cy="1492716"/>
          </a:xfrm>
          <a:prstGeom prst="rect">
            <a:avLst/>
          </a:prstGeom>
          <a:noFill/>
        </p:spPr>
        <p:txBody>
          <a:bodyPr wrap="square">
            <a:spAutoFit/>
          </a:bodyPr>
          <a:lstStyle/>
          <a:p>
            <a:pPr algn="just">
              <a:spcAft>
                <a:spcPts val="600"/>
              </a:spcAft>
            </a:pPr>
            <a:r>
              <a:rPr lang="zh-CN" altLang="en-US" sz="1400" b="1" dirty="0">
                <a:latin typeface="+mn-lt"/>
                <a:cs typeface="+mn-ea"/>
                <a:sym typeface="+mn-lt"/>
              </a:rPr>
              <a:t>项目成果</a:t>
            </a:r>
            <a:endParaRPr lang="en-US" altLang="zh-CN" sz="1400" b="0" i="0" dirty="0">
              <a:solidFill>
                <a:srgbClr val="1A2029"/>
              </a:solidFill>
              <a:effectLst/>
              <a:cs typeface="+mn-ea"/>
              <a:sym typeface="+mn-lt"/>
            </a:endParaRPr>
          </a:p>
          <a:p>
            <a:pPr algn="just"/>
            <a:r>
              <a:rPr lang="zh-CN" altLang="en-US" sz="1200" b="0" i="0" dirty="0">
                <a:solidFill>
                  <a:srgbClr val="1A2029"/>
                </a:solidFill>
                <a:effectLst/>
                <a:cs typeface="+mn-ea"/>
                <a:sym typeface="+mn-lt"/>
              </a:rPr>
              <a:t>截至</a:t>
            </a:r>
            <a:r>
              <a:rPr lang="en-US" altLang="zh-CN" sz="1200" b="0" i="0" dirty="0">
                <a:solidFill>
                  <a:srgbClr val="1A2029"/>
                </a:solidFill>
                <a:effectLst/>
                <a:cs typeface="+mn-ea"/>
                <a:sym typeface="+mn-lt"/>
              </a:rPr>
              <a:t>2022</a:t>
            </a:r>
            <a:r>
              <a:rPr lang="zh-CN" altLang="en-US" sz="1200" b="0" i="0" dirty="0">
                <a:solidFill>
                  <a:srgbClr val="1A2029"/>
                </a:solidFill>
                <a:effectLst/>
                <a:cs typeface="+mn-ea"/>
                <a:sym typeface="+mn-lt"/>
              </a:rPr>
              <a:t>年</a:t>
            </a:r>
            <a:r>
              <a:rPr lang="en-US" altLang="zh-CN" sz="1200" b="0" i="0" dirty="0">
                <a:solidFill>
                  <a:srgbClr val="1A2029"/>
                </a:solidFill>
                <a:effectLst/>
                <a:cs typeface="+mn-ea"/>
                <a:sym typeface="+mn-lt"/>
              </a:rPr>
              <a:t>12</a:t>
            </a:r>
            <a:r>
              <a:rPr lang="zh-CN" altLang="en-US" sz="1200" b="0" i="0" dirty="0">
                <a:solidFill>
                  <a:srgbClr val="1A2029"/>
                </a:solidFill>
                <a:effectLst/>
                <a:cs typeface="+mn-ea"/>
                <a:sym typeface="+mn-lt"/>
              </a:rPr>
              <a:t>月</a:t>
            </a:r>
            <a:r>
              <a:rPr lang="en-US" altLang="zh-CN" sz="1200" b="0" i="0" dirty="0">
                <a:solidFill>
                  <a:srgbClr val="1A2029"/>
                </a:solidFill>
                <a:effectLst/>
                <a:cs typeface="+mn-ea"/>
                <a:sym typeface="+mn-lt"/>
              </a:rPr>
              <a:t>31</a:t>
            </a:r>
            <a:r>
              <a:rPr lang="zh-CN" altLang="en-US" sz="1200" b="0" i="0" dirty="0">
                <a:solidFill>
                  <a:srgbClr val="1A2029"/>
                </a:solidFill>
                <a:effectLst/>
                <a:cs typeface="+mn-ea"/>
                <a:sym typeface="+mn-lt"/>
              </a:rPr>
              <a:t>日，该项目已在全国</a:t>
            </a:r>
            <a:r>
              <a:rPr lang="en-US" altLang="zh-CN" sz="1200" b="0" i="0" dirty="0">
                <a:solidFill>
                  <a:srgbClr val="1A2029"/>
                </a:solidFill>
                <a:effectLst/>
                <a:cs typeface="+mn-ea"/>
                <a:sym typeface="+mn-lt"/>
              </a:rPr>
              <a:t>9</a:t>
            </a:r>
            <a:r>
              <a:rPr lang="zh-CN" altLang="en-US" sz="1200" b="0" i="0" dirty="0">
                <a:solidFill>
                  <a:srgbClr val="1A2029"/>
                </a:solidFill>
                <a:effectLst/>
                <a:cs typeface="+mn-ea"/>
                <a:sym typeface="+mn-lt"/>
              </a:rPr>
              <a:t>个省</a:t>
            </a:r>
            <a:r>
              <a:rPr lang="en-US" altLang="zh-CN" sz="1200" b="0" i="0" dirty="0">
                <a:solidFill>
                  <a:srgbClr val="1A2029"/>
                </a:solidFill>
                <a:effectLst/>
                <a:cs typeface="+mn-ea"/>
                <a:sym typeface="+mn-lt"/>
              </a:rPr>
              <a:t>25</a:t>
            </a:r>
            <a:r>
              <a:rPr lang="zh-CN" altLang="en-US" sz="1200" b="0" i="0" dirty="0">
                <a:solidFill>
                  <a:srgbClr val="1A2029"/>
                </a:solidFill>
                <a:effectLst/>
                <a:cs typeface="+mn-ea"/>
                <a:sym typeface="+mn-lt"/>
              </a:rPr>
              <a:t>个县实施，为</a:t>
            </a:r>
            <a:r>
              <a:rPr lang="en-US" altLang="zh-CN" sz="1200" b="0" i="0" dirty="0">
                <a:solidFill>
                  <a:srgbClr val="1A2029"/>
                </a:solidFill>
                <a:effectLst/>
                <a:cs typeface="+mn-ea"/>
                <a:sym typeface="+mn-lt"/>
              </a:rPr>
              <a:t>1325</a:t>
            </a:r>
            <a:r>
              <a:rPr lang="zh-CN" altLang="en-US" sz="1200" b="0" i="0" dirty="0">
                <a:solidFill>
                  <a:srgbClr val="1A2029"/>
                </a:solidFill>
                <a:effectLst/>
                <a:cs typeface="+mn-ea"/>
                <a:sym typeface="+mn-lt"/>
              </a:rPr>
              <a:t>所学校捐建了</a:t>
            </a:r>
            <a:r>
              <a:rPr lang="en-US" altLang="zh-CN" sz="1200" b="0" i="0" dirty="0">
                <a:solidFill>
                  <a:srgbClr val="1A2029"/>
                </a:solidFill>
                <a:effectLst/>
                <a:cs typeface="+mn-ea"/>
                <a:sym typeface="+mn-lt"/>
              </a:rPr>
              <a:t>11105</a:t>
            </a:r>
            <a:r>
              <a:rPr lang="zh-CN" altLang="en-US" sz="1200" b="0" i="0" dirty="0">
                <a:solidFill>
                  <a:srgbClr val="1A2029"/>
                </a:solidFill>
                <a:effectLst/>
                <a:cs typeface="+mn-ea"/>
                <a:sym typeface="+mn-lt"/>
              </a:rPr>
              <a:t>个班级阅读角和</a:t>
            </a:r>
            <a:r>
              <a:rPr lang="en-US" altLang="zh-CN" sz="1200" b="0" i="0" dirty="0">
                <a:solidFill>
                  <a:srgbClr val="1A2029"/>
                </a:solidFill>
                <a:effectLst/>
                <a:cs typeface="+mn-ea"/>
                <a:sym typeface="+mn-lt"/>
              </a:rPr>
              <a:t>218</a:t>
            </a:r>
            <a:r>
              <a:rPr lang="zh-CN" altLang="en-US" sz="1200" b="0" i="0" dirty="0">
                <a:solidFill>
                  <a:srgbClr val="1A2029"/>
                </a:solidFill>
                <a:effectLst/>
                <a:cs typeface="+mn-ea"/>
                <a:sym typeface="+mn-lt"/>
              </a:rPr>
              <a:t>个阅读空间（图书馆），捐赠图书超过</a:t>
            </a:r>
            <a:r>
              <a:rPr lang="en-US" altLang="zh-CN" sz="1200" b="0" i="0" dirty="0">
                <a:solidFill>
                  <a:srgbClr val="1A2029"/>
                </a:solidFill>
                <a:effectLst/>
                <a:cs typeface="+mn-ea"/>
                <a:sym typeface="+mn-lt"/>
              </a:rPr>
              <a:t>105</a:t>
            </a:r>
            <a:r>
              <a:rPr lang="zh-CN" altLang="en-US" sz="1200" b="0" i="0" dirty="0">
                <a:solidFill>
                  <a:srgbClr val="1A2029"/>
                </a:solidFill>
                <a:effectLst/>
                <a:cs typeface="+mn-ea"/>
                <a:sym typeface="+mn-lt"/>
              </a:rPr>
              <a:t>万册，使超过</a:t>
            </a:r>
            <a:r>
              <a:rPr lang="en-US" altLang="zh-CN" sz="1200" b="0" i="0" dirty="0">
                <a:solidFill>
                  <a:srgbClr val="1A2029"/>
                </a:solidFill>
                <a:effectLst/>
                <a:cs typeface="+mn-ea"/>
                <a:sym typeface="+mn-lt"/>
              </a:rPr>
              <a:t>58</a:t>
            </a:r>
            <a:r>
              <a:rPr lang="zh-CN" altLang="en-US" sz="1200" b="0" i="0" dirty="0">
                <a:solidFill>
                  <a:srgbClr val="1A2029"/>
                </a:solidFill>
                <a:effectLst/>
                <a:cs typeface="+mn-ea"/>
                <a:sym typeface="+mn-lt"/>
              </a:rPr>
              <a:t>万名学生受益。</a:t>
            </a:r>
            <a:endParaRPr lang="en-US" altLang="zh-CN" sz="1200" b="0" i="0" dirty="0">
              <a:solidFill>
                <a:srgbClr val="1A2029"/>
              </a:solidFill>
              <a:effectLst/>
              <a:cs typeface="+mn-ea"/>
              <a:sym typeface="+mn-lt"/>
            </a:endParaRPr>
          </a:p>
          <a:p>
            <a:pPr marL="171450" indent="-171450" algn="just">
              <a:buFont typeface="Arial" panose="020B0604020202020204" pitchFamily="34" charset="0"/>
              <a:buChar char="•"/>
            </a:pPr>
            <a:r>
              <a:rPr lang="en-US" altLang="zh-CN" sz="1200" dirty="0">
                <a:solidFill>
                  <a:srgbClr val="1F2329"/>
                </a:solidFill>
                <a:effectLst/>
              </a:rPr>
              <a:t>2017</a:t>
            </a:r>
            <a:r>
              <a:rPr lang="zh-CN" altLang="en-US" sz="1200" dirty="0">
                <a:solidFill>
                  <a:srgbClr val="1F2329"/>
                </a:solidFill>
                <a:effectLst/>
              </a:rPr>
              <a:t>年六和公益获“阅读改变中国”年度阅读推广机构</a:t>
            </a:r>
            <a:endParaRPr lang="en-US" altLang="zh-CN" sz="1200" dirty="0">
              <a:solidFill>
                <a:srgbClr val="1F2329"/>
              </a:solidFill>
              <a:effectLst/>
            </a:endParaRPr>
          </a:p>
          <a:p>
            <a:pPr marL="171450" indent="-171450" algn="just">
              <a:buFont typeface="Arial" panose="020B0604020202020204" pitchFamily="34" charset="0"/>
              <a:buChar char="•"/>
            </a:pPr>
            <a:r>
              <a:rPr lang="en-US" altLang="zh-CN" sz="1200" dirty="0">
                <a:solidFill>
                  <a:srgbClr val="1F2329"/>
                </a:solidFill>
                <a:effectLst/>
              </a:rPr>
              <a:t>2018</a:t>
            </a:r>
            <a:r>
              <a:rPr lang="zh-CN" altLang="en-US" sz="1200" dirty="0">
                <a:solidFill>
                  <a:srgbClr val="1F2329"/>
                </a:solidFill>
                <a:effectLst/>
              </a:rPr>
              <a:t>年获南方都市报“领读者</a:t>
            </a:r>
            <a:r>
              <a:rPr lang="en-US" altLang="zh-CN" sz="1200" dirty="0">
                <a:solidFill>
                  <a:srgbClr val="1F2329"/>
                </a:solidFill>
                <a:effectLst/>
              </a:rPr>
              <a:t>·</a:t>
            </a:r>
            <a:r>
              <a:rPr lang="zh-CN" altLang="en-US" sz="1200" dirty="0">
                <a:solidFill>
                  <a:srgbClr val="1F2329"/>
                </a:solidFill>
                <a:effectLst/>
              </a:rPr>
              <a:t>阅读项目奖”</a:t>
            </a:r>
            <a:endParaRPr lang="en-US" altLang="zh-CN" sz="1200" dirty="0">
              <a:solidFill>
                <a:srgbClr val="1F2329"/>
              </a:solidFill>
              <a:effectLst/>
            </a:endParaRPr>
          </a:p>
          <a:p>
            <a:pPr marL="171450" indent="-171450" algn="just">
              <a:buFont typeface="Arial" panose="020B0604020202020204" pitchFamily="34" charset="0"/>
              <a:buChar char="•"/>
            </a:pPr>
            <a:r>
              <a:rPr lang="en-US" altLang="zh-CN" sz="1200" dirty="0">
                <a:solidFill>
                  <a:srgbClr val="1F2329"/>
                </a:solidFill>
                <a:effectLst/>
              </a:rPr>
              <a:t>2021</a:t>
            </a:r>
            <a:r>
              <a:rPr lang="zh-CN" altLang="en-US" sz="1200" dirty="0">
                <a:solidFill>
                  <a:srgbClr val="1F2329"/>
                </a:solidFill>
                <a:effectLst/>
              </a:rPr>
              <a:t>年 “阅读教育项目”被认定为“杭州市社会组织公益服务品牌项目”</a:t>
            </a:r>
            <a:endParaRPr lang="zh-CN" altLang="en-US" sz="1200" dirty="0">
              <a:effectLst/>
            </a:endParaRPr>
          </a:p>
        </p:txBody>
      </p:sp>
      <p:sp>
        <p:nvSpPr>
          <p:cNvPr id="12" name="文本框 11"/>
          <p:cNvSpPr txBox="1"/>
          <p:nvPr/>
        </p:nvSpPr>
        <p:spPr>
          <a:xfrm>
            <a:off x="442765" y="2025911"/>
            <a:ext cx="5247656" cy="1166986"/>
          </a:xfrm>
          <a:prstGeom prst="rect">
            <a:avLst/>
          </a:prstGeom>
          <a:noFill/>
        </p:spPr>
        <p:txBody>
          <a:bodyPr wrap="square">
            <a:spAutoFit/>
          </a:bodyPr>
          <a:lstStyle/>
          <a:p>
            <a:pPr marL="0" indent="0" algn="just">
              <a:spcAft>
                <a:spcPts val="600"/>
              </a:spcAft>
              <a:buNone/>
            </a:pPr>
            <a:r>
              <a:rPr lang="zh-CN" altLang="en-US" sz="1600" b="1" dirty="0">
                <a:cs typeface="+mn-ea"/>
                <a:sym typeface="+mn-lt"/>
              </a:rPr>
              <a:t>项目背景：乡村地区儿童阅读资源匮乏和阅读教育不足</a:t>
            </a:r>
            <a:endParaRPr lang="zh-CN" altLang="en-US" sz="1600" b="1" dirty="0">
              <a:cs typeface="+mn-ea"/>
              <a:sym typeface="+mn-lt"/>
            </a:endParaRPr>
          </a:p>
          <a:p>
            <a:pPr marL="144145" indent="-144145" algn="just">
              <a:spcAft>
                <a:spcPts val="100"/>
              </a:spcAft>
              <a:buFont typeface="Wingdings" panose="05000000000000000000" pitchFamily="2" charset="2"/>
              <a:buChar char="n"/>
            </a:pPr>
            <a:r>
              <a:rPr lang="zh-CN" altLang="en-US" sz="1200" dirty="0">
                <a:cs typeface="+mn-ea"/>
                <a:sym typeface="+mn-lt"/>
              </a:rPr>
              <a:t>乡村地区，由于经济条件限制和教育资源分配不均，学校缺乏足够的图书资源，学生难以接触到丰富多样的优质童书；</a:t>
            </a:r>
            <a:endParaRPr lang="en-US" altLang="zh-CN" sz="1200" dirty="0">
              <a:cs typeface="+mn-ea"/>
              <a:sym typeface="+mn-lt"/>
            </a:endParaRPr>
          </a:p>
          <a:p>
            <a:pPr marL="144145" indent="-144145" algn="just">
              <a:spcAft>
                <a:spcPts val="100"/>
              </a:spcAft>
              <a:buFont typeface="Wingdings" panose="05000000000000000000" pitchFamily="2" charset="2"/>
              <a:buChar char="n"/>
            </a:pPr>
            <a:r>
              <a:rPr lang="zh-CN" altLang="en-US" sz="1200" dirty="0">
                <a:cs typeface="+mn-ea"/>
                <a:sym typeface="+mn-lt"/>
              </a:rPr>
              <a:t>阅读资源限制了乡村儿童的阅读兴趣和阅读能力的培养，进而可能影响他们的整体教育质量和未来的发展。</a:t>
            </a:r>
            <a:endParaRPr lang="en-US" altLang="zh-CN" sz="1200" dirty="0">
              <a:cs typeface="+mn-ea"/>
              <a:sym typeface="+mn-lt"/>
            </a:endParaRPr>
          </a:p>
        </p:txBody>
      </p:sp>
      <p:grpSp>
        <p:nvGrpSpPr>
          <p:cNvPr id="14" name="组合 13"/>
          <p:cNvGrpSpPr/>
          <p:nvPr/>
        </p:nvGrpSpPr>
        <p:grpSpPr>
          <a:xfrm>
            <a:off x="1431593" y="1182598"/>
            <a:ext cx="2774820" cy="734330"/>
            <a:chOff x="539336" y="2767155"/>
            <a:chExt cx="3953173" cy="734330"/>
          </a:xfrm>
        </p:grpSpPr>
        <p:sp>
          <p:nvSpPr>
            <p:cNvPr id="15" name="TextBox 161"/>
            <p:cNvSpPr txBox="1"/>
            <p:nvPr/>
          </p:nvSpPr>
          <p:spPr>
            <a:xfrm>
              <a:off x="1649892" y="2767155"/>
              <a:ext cx="2842617" cy="734330"/>
            </a:xfrm>
            <a:prstGeom prst="rect">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b="1" dirty="0">
                  <a:latin typeface="+mn-lt"/>
                  <a:cs typeface="+mn-ea"/>
                  <a:sym typeface="+mn-lt"/>
                </a:rPr>
                <a:t>让乡村儿童读好书</a:t>
              </a:r>
              <a:endParaRPr lang="en-US" altLang="zh-CN" b="1" dirty="0">
                <a:latin typeface="+mn-lt"/>
                <a:cs typeface="+mn-ea"/>
                <a:sym typeface="+mn-lt"/>
              </a:endParaRPr>
            </a:p>
          </p:txBody>
        </p:sp>
        <p:sp>
          <p:nvSpPr>
            <p:cNvPr id="16" name="TextBox 161"/>
            <p:cNvSpPr txBox="1"/>
            <p:nvPr/>
          </p:nvSpPr>
          <p:spPr>
            <a:xfrm>
              <a:off x="539336" y="2767155"/>
              <a:ext cx="1095782" cy="734330"/>
            </a:xfrm>
            <a:prstGeom prst="rect">
              <a:avLst/>
            </a:prstGeom>
            <a:solidFill>
              <a:schemeClr val="accent1">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285750" indent="-285750">
                <a:lnSpc>
                  <a:spcPct val="110000"/>
                </a:lnSpc>
                <a:spcAft>
                  <a:spcPts val="200"/>
                </a:spcAft>
                <a:buFont typeface="Wingdings" panose="05000000000000000000" pitchFamily="2" charset="2"/>
                <a:buChar char="n"/>
                <a:defRPr kumimoji="1" sz="1400">
                  <a:solidFill>
                    <a:schemeClr val="tx1"/>
                  </a:solidFill>
                  <a:latin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indent="0" algn="ctr">
                <a:lnSpc>
                  <a:spcPct val="120000"/>
                </a:lnSpc>
                <a:buNone/>
              </a:pPr>
              <a:r>
                <a:rPr lang="zh-CN" altLang="en-US" sz="1600" b="1" dirty="0">
                  <a:solidFill>
                    <a:schemeClr val="bg1"/>
                  </a:solidFill>
                  <a:latin typeface="+mn-lt"/>
                  <a:cs typeface="+mn-ea"/>
                  <a:sym typeface="+mn-lt"/>
                </a:rPr>
                <a:t>重点项目</a:t>
              </a:r>
              <a:endParaRPr lang="en-US" altLang="zh-CN" sz="1600" b="1" dirty="0">
                <a:solidFill>
                  <a:schemeClr val="bg1"/>
                </a:solidFill>
                <a:latin typeface="+mn-lt"/>
                <a:cs typeface="+mn-ea"/>
                <a:sym typeface="+mn-lt"/>
              </a:endParaRPr>
            </a:p>
          </p:txBody>
        </p:sp>
      </p:grpSp>
      <p:sp>
        <p:nvSpPr>
          <p:cNvPr id="5" name="等腰三角形 4"/>
          <p:cNvSpPr/>
          <p:nvPr/>
        </p:nvSpPr>
        <p:spPr>
          <a:xfrm flipV="1">
            <a:off x="2194594" y="3197373"/>
            <a:ext cx="1626782" cy="14195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86459" y="5403108"/>
            <a:ext cx="5126003" cy="1118845"/>
            <a:chOff x="688480" y="5403108"/>
            <a:chExt cx="5126003" cy="1118845"/>
          </a:xfrm>
        </p:grpSpPr>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688480" y="5403108"/>
              <a:ext cx="1669680" cy="1113120"/>
            </a:xfrm>
            <a:prstGeom prst="rect">
              <a:avLst/>
            </a:prstGeom>
          </p:spPr>
        </p:pic>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2416642" y="5403108"/>
              <a:ext cx="1669680" cy="1113120"/>
            </a:xfrm>
            <a:prstGeom prst="rect">
              <a:avLst/>
            </a:prstGeom>
          </p:spPr>
        </p:pic>
        <p:pic>
          <p:nvPicPr>
            <p:cNvPr id="17" name="图片 16"/>
            <p:cNvPicPr/>
            <p:nvPr/>
          </p:nvPicPr>
          <p:blipFill>
            <a:blip r:embed="rId3" cstate="print">
              <a:extLst>
                <a:ext uri="{28A0092B-C50C-407E-A947-70E740481C1C}">
                  <a14:useLocalDpi xmlns:a14="http://schemas.microsoft.com/office/drawing/2010/main" val="0"/>
                </a:ext>
              </a:extLst>
            </a:blip>
            <a:stretch>
              <a:fillRect/>
            </a:stretch>
          </p:blipFill>
          <p:spPr>
            <a:xfrm>
              <a:off x="4144803" y="5408833"/>
              <a:ext cx="1669680" cy="1113120"/>
            </a:xfrm>
            <a:prstGeom prst="rect">
              <a:avLst/>
            </a:prstGeom>
          </p:spPr>
        </p:pic>
      </p:grpSp>
      <p:sp>
        <p:nvSpPr>
          <p:cNvPr id="19" name="文本框 18"/>
          <p:cNvSpPr txBox="1"/>
          <p:nvPr/>
        </p:nvSpPr>
        <p:spPr>
          <a:xfrm>
            <a:off x="6412250" y="4100468"/>
            <a:ext cx="5247656" cy="938719"/>
          </a:xfrm>
          <a:prstGeom prst="rect">
            <a:avLst/>
          </a:prstGeom>
          <a:noFill/>
        </p:spPr>
        <p:txBody>
          <a:bodyPr wrap="square">
            <a:spAutoFit/>
          </a:bodyPr>
          <a:lstStyle/>
          <a:p>
            <a:pPr marL="0" indent="0" algn="just">
              <a:spcAft>
                <a:spcPts val="600"/>
              </a:spcAft>
              <a:buNone/>
            </a:pPr>
            <a:r>
              <a:rPr lang="zh-CN" altLang="en-US" sz="1400" b="1" dirty="0">
                <a:latin typeface="+mn-lt"/>
                <a:cs typeface="+mn-ea"/>
                <a:sym typeface="+mn-lt"/>
              </a:rPr>
              <a:t>项目目标</a:t>
            </a:r>
            <a:endParaRPr lang="en-US" altLang="zh-CN" sz="1400" b="1" dirty="0">
              <a:latin typeface="+mn-lt"/>
              <a:cs typeface="+mn-ea"/>
              <a:sym typeface="+mn-lt"/>
            </a:endParaRPr>
          </a:p>
          <a:p>
            <a:pPr marL="0" indent="0" algn="just">
              <a:spcAft>
                <a:spcPts val="600"/>
              </a:spcAft>
              <a:buNone/>
            </a:pPr>
            <a:r>
              <a:rPr lang="zh-CN" altLang="en-US" sz="1200" b="0" i="0" dirty="0">
                <a:solidFill>
                  <a:srgbClr val="1A2029"/>
                </a:solidFill>
                <a:effectLst/>
                <a:latin typeface="-apple-system"/>
              </a:rPr>
              <a:t>项目旨在提升乡村儿童的阅读兴趣和能力，缩小城乡教育差距，为乡村儿童提供更平等的教育机会。项目的实施不仅对受益学生的个人成长产生积极影响，也对促进教育公平和社会发展具有重要意义。</a:t>
            </a:r>
            <a:endParaRPr lang="zh-CN" altLang="en-US" sz="1200" dirty="0">
              <a:latin typeface="+mn-lt"/>
              <a:cs typeface="+mn-ea"/>
              <a:sym typeface="+mn-lt"/>
            </a:endParaRPr>
          </a:p>
        </p:txBody>
      </p:sp>
      <p:sp>
        <p:nvSpPr>
          <p:cNvPr id="21" name="文本框 20"/>
          <p:cNvSpPr txBox="1"/>
          <p:nvPr/>
        </p:nvSpPr>
        <p:spPr>
          <a:xfrm>
            <a:off x="6412250" y="1310512"/>
            <a:ext cx="5247656" cy="1492716"/>
          </a:xfrm>
          <a:prstGeom prst="rect">
            <a:avLst/>
          </a:prstGeom>
          <a:noFill/>
        </p:spPr>
        <p:txBody>
          <a:bodyPr wrap="square">
            <a:spAutoFit/>
          </a:bodyPr>
          <a:lstStyle/>
          <a:p>
            <a:pPr marL="0" indent="0" algn="just">
              <a:lnSpc>
                <a:spcPct val="100000"/>
              </a:lnSpc>
              <a:spcAft>
                <a:spcPts val="600"/>
              </a:spcAft>
              <a:buNone/>
            </a:pPr>
            <a:r>
              <a:rPr lang="zh-CN" altLang="en-US" sz="1400" b="1" dirty="0">
                <a:latin typeface="+mn-lt"/>
                <a:cs typeface="+mn-ea"/>
                <a:sym typeface="+mn-lt"/>
              </a:rPr>
              <a:t>项目介绍</a:t>
            </a:r>
            <a:endParaRPr lang="zh-CN" altLang="en-US" sz="1400" b="1" dirty="0">
              <a:latin typeface="+mn-lt"/>
              <a:cs typeface="+mn-ea"/>
              <a:sym typeface="+mn-lt"/>
            </a:endParaRPr>
          </a:p>
          <a:p>
            <a:pPr algn="just" fontAlgn="base">
              <a:lnSpc>
                <a:spcPct val="100000"/>
              </a:lnSpc>
              <a:spcAft>
                <a:spcPts val="0"/>
              </a:spcAft>
              <a:buFont typeface="+mj-lt"/>
              <a:buAutoNum type="arabicPeriod"/>
            </a:pPr>
            <a:r>
              <a:rPr lang="zh-CN" altLang="en-US" sz="1200" b="1" i="0" dirty="0">
                <a:solidFill>
                  <a:srgbClr val="1A2029"/>
                </a:solidFill>
                <a:effectLst/>
                <a:latin typeface="-apple-system"/>
              </a:rPr>
              <a:t>捐建阅读角和阅读空间</a:t>
            </a:r>
            <a:r>
              <a:rPr lang="zh-CN" altLang="en-US" sz="1200" b="0" i="0" dirty="0">
                <a:solidFill>
                  <a:srgbClr val="1A2029"/>
                </a:solidFill>
                <a:effectLst/>
                <a:latin typeface="-apple-system"/>
              </a:rPr>
              <a:t>：项目通过在乡村学校捐建班级阅读角和阅读教室，为学生提供便于阅读的环境。</a:t>
            </a:r>
            <a:endParaRPr lang="zh-CN" altLang="en-US" sz="1200" b="0" i="0" dirty="0">
              <a:solidFill>
                <a:srgbClr val="1A2029"/>
              </a:solidFill>
              <a:effectLst/>
              <a:latin typeface="-apple-system"/>
            </a:endParaRPr>
          </a:p>
          <a:p>
            <a:pPr algn="just" fontAlgn="base">
              <a:lnSpc>
                <a:spcPct val="100000"/>
              </a:lnSpc>
              <a:spcAft>
                <a:spcPts val="0"/>
              </a:spcAft>
              <a:buFont typeface="+mj-lt"/>
              <a:buAutoNum type="arabicPeriod"/>
            </a:pPr>
            <a:r>
              <a:rPr lang="zh-CN" altLang="en-US" sz="1200" b="1" i="0" dirty="0">
                <a:solidFill>
                  <a:srgbClr val="1A2029"/>
                </a:solidFill>
                <a:effectLst/>
                <a:latin typeface="-apple-system"/>
              </a:rPr>
              <a:t>捐赠优质童书</a:t>
            </a:r>
            <a:r>
              <a:rPr lang="zh-CN" altLang="en-US" sz="1200" b="0" i="0" dirty="0">
                <a:solidFill>
                  <a:srgbClr val="1A2029"/>
                </a:solidFill>
                <a:effectLst/>
                <a:latin typeface="-apple-system"/>
              </a:rPr>
              <a:t>：项目精选适合不同年龄段儿童的图书，捐赠给乡村学校，确保学生能够阅读到高质量的书籍。</a:t>
            </a:r>
            <a:endParaRPr lang="zh-CN" altLang="en-US" sz="1200" b="0" i="0" dirty="0">
              <a:solidFill>
                <a:srgbClr val="1A2029"/>
              </a:solidFill>
              <a:effectLst/>
              <a:latin typeface="-apple-system"/>
            </a:endParaRPr>
          </a:p>
          <a:p>
            <a:pPr algn="just" fontAlgn="base">
              <a:lnSpc>
                <a:spcPct val="100000"/>
              </a:lnSpc>
              <a:spcAft>
                <a:spcPts val="0"/>
              </a:spcAft>
              <a:buFont typeface="+mj-lt"/>
              <a:buAutoNum type="arabicPeriod"/>
            </a:pPr>
            <a:r>
              <a:rPr lang="zh-CN" altLang="en-US" sz="1200" b="1" i="0" dirty="0">
                <a:solidFill>
                  <a:srgbClr val="1A2029"/>
                </a:solidFill>
                <a:effectLst/>
                <a:latin typeface="-apple-system"/>
              </a:rPr>
              <a:t>教师培训和支持</a:t>
            </a:r>
            <a:r>
              <a:rPr lang="zh-CN" altLang="en-US" sz="1200" b="0" i="0" dirty="0">
                <a:solidFill>
                  <a:srgbClr val="1A2029"/>
                </a:solidFill>
                <a:effectLst/>
                <a:latin typeface="-apple-system"/>
              </a:rPr>
              <a:t>：项目还包括对教师的培训，以提高他们在阅读教育方面的能力，从而更有效地指导学生</a:t>
            </a:r>
            <a:endParaRPr lang="zh-CN" altLang="en-US" sz="1200" b="1" dirty="0">
              <a:latin typeface="+mn-lt"/>
              <a:cs typeface="+mn-ea"/>
              <a:sym typeface="+mn-lt"/>
            </a:endParaRPr>
          </a:p>
        </p:txBody>
      </p:sp>
      <p:grpSp>
        <p:nvGrpSpPr>
          <p:cNvPr id="28" name="组合 27"/>
          <p:cNvGrpSpPr/>
          <p:nvPr/>
        </p:nvGrpSpPr>
        <p:grpSpPr>
          <a:xfrm>
            <a:off x="6422883" y="2804910"/>
            <a:ext cx="5151120" cy="1113120"/>
            <a:chOff x="6434355" y="1134078"/>
            <a:chExt cx="5151120" cy="1113120"/>
          </a:xfrm>
        </p:grpSpPr>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6434355" y="1134078"/>
              <a:ext cx="1669680" cy="1113120"/>
            </a:xfrm>
            <a:prstGeom prst="rect">
              <a:avLst/>
            </a:prstGeom>
          </p:spPr>
        </p:pic>
        <p:pic>
          <p:nvPicPr>
            <p:cNvPr id="1026"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5075" y="1134078"/>
              <a:ext cx="1669680" cy="1113120"/>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p:cNvPicPr/>
            <p:nvPr/>
          </p:nvPicPr>
          <p:blipFill>
            <a:blip r:embed="rId6" cstate="print">
              <a:extLst>
                <a:ext uri="{28A0092B-C50C-407E-A947-70E740481C1C}">
                  <a14:useLocalDpi xmlns:a14="http://schemas.microsoft.com/office/drawing/2010/main" val="0"/>
                </a:ext>
              </a:extLst>
            </a:blip>
            <a:stretch>
              <a:fillRect/>
            </a:stretch>
          </p:blipFill>
          <p:spPr>
            <a:xfrm>
              <a:off x="9915795" y="1134078"/>
              <a:ext cx="1669680" cy="1113120"/>
            </a:xfrm>
            <a:prstGeom prst="rect">
              <a:avLst/>
            </a:prstGeom>
          </p:spPr>
        </p:pic>
      </p:grpSp>
      <p:sp>
        <p:nvSpPr>
          <p:cNvPr id="31" name="等腰三角形 30"/>
          <p:cNvSpPr/>
          <p:nvPr/>
        </p:nvSpPr>
        <p:spPr>
          <a:xfrm rot="16200000" flipV="1">
            <a:off x="4570269" y="4445688"/>
            <a:ext cx="2894344" cy="248278"/>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a:off x="4401879" y="1549763"/>
            <a:ext cx="1765096" cy="0"/>
          </a:xfrm>
          <a:prstGeom prst="straightConnector1">
            <a:avLst/>
          </a:prstGeom>
          <a:noFill/>
          <a:ln w="28575" cap="flat" cmpd="sng" algn="ctr">
            <a:solidFill>
              <a:srgbClr val="7F7F7F"/>
            </a:solidFill>
            <a:prstDash val="dash"/>
            <a:tailEnd type="triangle"/>
          </a:ln>
        </p:spPr>
      </p:cxn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标题 1"/>
          <p:cNvSpPr txBox="1"/>
          <p:nvPr/>
        </p:nvSpPr>
        <p:spPr>
          <a:xfrm>
            <a:off x="332318" y="180547"/>
            <a:ext cx="11263212" cy="86793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r>
              <a:rPr kumimoji="1" lang="zh-CN" altLang="en-US" sz="2400" kern="0" dirty="0">
                <a:solidFill>
                  <a:schemeClr val="bg1"/>
                </a:solidFill>
                <a:latin typeface="+mn-lt"/>
                <a:ea typeface="+mn-ea"/>
                <a:cs typeface="+mn-ea"/>
                <a:sym typeface="+mn-lt"/>
              </a:rPr>
              <a:t>六和目前在筹款方面遇到一定压力，随之而来的，</a:t>
            </a:r>
            <a:r>
              <a:rPr kumimoji="1" lang="zh-CN" altLang="en-US" sz="2400" kern="0" dirty="0">
                <a:solidFill>
                  <a:schemeClr val="bg1"/>
                </a:solidFill>
                <a:latin typeface="+mn-lt"/>
                <a:ea typeface="+mn-ea"/>
                <a:cs typeface="+mn-ea"/>
                <a:sym typeface="+mn-lt"/>
              </a:rPr>
              <a:t>在项目设计与执行、成果跟踪与传播方面</a:t>
            </a:r>
            <a:r>
              <a:rPr kumimoji="1" lang="zh-CN" altLang="en-US" sz="2400" kern="0" dirty="0">
                <a:solidFill>
                  <a:schemeClr val="bg1"/>
                </a:solidFill>
                <a:latin typeface="+mn-lt"/>
                <a:ea typeface="+mn-ea"/>
                <a:cs typeface="+mn-ea"/>
                <a:sym typeface="+mn-lt"/>
              </a:rPr>
              <a:t>的问题也随之</a:t>
            </a:r>
            <a:r>
              <a:rPr kumimoji="1" lang="zh-CN" altLang="en-US" sz="2400" kern="0" dirty="0">
                <a:solidFill>
                  <a:schemeClr val="bg1"/>
                </a:solidFill>
                <a:latin typeface="+mn-lt"/>
                <a:ea typeface="+mn-ea"/>
                <a:cs typeface="+mn-ea"/>
                <a:sym typeface="+mn-lt"/>
              </a:rPr>
              <a:t>显现</a:t>
            </a:r>
            <a:endParaRPr kumimoji="1" lang="zh-CN" altLang="en-US" sz="2400" kern="0" dirty="0">
              <a:solidFill>
                <a:schemeClr val="bg1"/>
              </a:solidFill>
              <a:latin typeface="+mn-lt"/>
              <a:ea typeface="+mn-ea"/>
              <a:cs typeface="+mn-ea"/>
              <a:sym typeface="+mn-lt"/>
            </a:endParaRPr>
          </a:p>
        </p:txBody>
      </p:sp>
      <p:graphicFrame>
        <p:nvGraphicFramePr>
          <p:cNvPr id="21" name="表格 20"/>
          <p:cNvGraphicFramePr/>
          <p:nvPr/>
        </p:nvGraphicFramePr>
        <p:xfrm>
          <a:off x="365125" y="1224280"/>
          <a:ext cx="11461750" cy="4032885"/>
        </p:xfrm>
        <a:graphic>
          <a:graphicData uri="http://schemas.openxmlformats.org/drawingml/2006/table">
            <a:tbl>
              <a:tblPr firstRow="1" bandRow="1">
                <a:tableStyleId>{5C22544A-7EE6-4342-B048-85BDC9FD1C3A}</a:tableStyleId>
              </a:tblPr>
              <a:tblGrid>
                <a:gridCol w="595630"/>
                <a:gridCol w="3622040"/>
                <a:gridCol w="3622040"/>
                <a:gridCol w="3622040"/>
              </a:tblGrid>
              <a:tr h="667385">
                <a:tc>
                  <a:txBody>
                    <a:bodyPr/>
                    <a:p>
                      <a:pPr algn="ctr">
                        <a:lnSpc>
                          <a:spcPct val="100000"/>
                        </a:lnSpc>
                        <a:buNone/>
                      </a:pPr>
                      <a:endParaRPr lang="zh-CN" altLang="en-US"/>
                    </a:p>
                  </a:txBody>
                  <a:tcPr anchor="ctr" anchorCtr="0">
                    <a:lnL>
                      <a:noFill/>
                    </a:lnL>
                    <a:lnR>
                      <a:noFill/>
                    </a:lnR>
                    <a:lnT>
                      <a:noFill/>
                    </a:lnT>
                    <a:lnB>
                      <a:noFill/>
                    </a:lnB>
                    <a:lnTlToBr>
                      <a:noFill/>
                    </a:lnTlToBr>
                    <a:lnBlToTr>
                      <a:noFill/>
                    </a:lnBlToTr>
                    <a:noFill/>
                  </a:tcPr>
                </a:tc>
                <a:tc>
                  <a:txBody>
                    <a:bodyPr/>
                    <a:p>
                      <a:pPr algn="ctr">
                        <a:lnSpc>
                          <a:spcPct val="100000"/>
                        </a:lnSpc>
                      </a:pPr>
                      <a:r>
                        <a:rPr lang="zh-CN" altLang="en-US" sz="1800" dirty="0">
                          <a:ln>
                            <a:noFill/>
                          </a:ln>
                          <a:solidFill>
                            <a:srgbClr val="0F00AB"/>
                          </a:solidFill>
                          <a:sym typeface="+mn-ea"/>
                        </a:rPr>
                        <a:t>社会反馈与筹款</a:t>
                      </a:r>
                      <a:endParaRPr lang="zh-CN" altLang="en-US" sz="1800" dirty="0">
                        <a:ln>
                          <a:noFill/>
                        </a:ln>
                        <a:solidFill>
                          <a:srgbClr val="0F00AB"/>
                        </a:solidFill>
                        <a:sym typeface="+mn-ea"/>
                      </a:endParaRPr>
                    </a:p>
                  </a:txBody>
                  <a:tcPr anchor="ctr" anchorCtr="0">
                    <a:lnL>
                      <a:noFill/>
                    </a:lnL>
                    <a:lnR>
                      <a:noFill/>
                    </a:lnR>
                    <a:lnT>
                      <a:noFill/>
                    </a:lnT>
                    <a:lnB w="12700">
                      <a:solidFill>
                        <a:schemeClr val="tx1"/>
                      </a:solidFill>
                      <a:prstDash val="solid"/>
                    </a:lnB>
                    <a:lnTlToBr>
                      <a:noFill/>
                    </a:lnTlToBr>
                    <a:lnBlToTr>
                      <a:noFill/>
                    </a:lnBlToTr>
                    <a:noFill/>
                  </a:tcPr>
                </a:tc>
                <a:tc>
                  <a:txBody>
                    <a:bodyPr/>
                    <a:p>
                      <a:pPr lvl="0" algn="ctr">
                        <a:lnSpc>
                          <a:spcPct val="100000"/>
                        </a:lnSpc>
                        <a:buClrTx/>
                        <a:buSzTx/>
                        <a:buFontTx/>
                      </a:pPr>
                      <a:r>
                        <a:rPr lang="zh-CN" altLang="en-US" sz="1800" dirty="0">
                          <a:ln>
                            <a:noFill/>
                          </a:ln>
                          <a:solidFill>
                            <a:srgbClr val="0F00AB"/>
                          </a:solidFill>
                          <a:sym typeface="+mn-ea"/>
                        </a:rPr>
                        <a:t>项目设计与执行</a:t>
                      </a:r>
                      <a:endParaRPr lang="zh-CN" altLang="en-US" sz="1800" dirty="0">
                        <a:ln>
                          <a:noFill/>
                        </a:ln>
                        <a:solidFill>
                          <a:srgbClr val="0F00AB"/>
                        </a:solidFill>
                        <a:sym typeface="+mn-ea"/>
                      </a:endParaRPr>
                    </a:p>
                  </a:txBody>
                  <a:tcPr anchor="ctr" anchorCtr="0">
                    <a:lnL>
                      <a:noFill/>
                    </a:lnL>
                    <a:lnR>
                      <a:noFill/>
                    </a:lnR>
                    <a:lnT>
                      <a:noFill/>
                    </a:lnT>
                    <a:lnB w="12700">
                      <a:solidFill>
                        <a:schemeClr val="tx1"/>
                      </a:solidFill>
                      <a:prstDash val="solid"/>
                    </a:lnB>
                    <a:lnTlToBr>
                      <a:noFill/>
                    </a:lnTlToBr>
                    <a:lnBlToTr>
                      <a:noFill/>
                    </a:lnBlToTr>
                    <a:noFill/>
                  </a:tcPr>
                </a:tc>
                <a:tc>
                  <a:txBody>
                    <a:bodyPr/>
                    <a:p>
                      <a:pPr algn="ctr">
                        <a:lnSpc>
                          <a:spcPct val="100000"/>
                        </a:lnSpc>
                        <a:buNone/>
                      </a:pPr>
                      <a:r>
                        <a:rPr lang="zh-CN" altLang="en-US" sz="1800" dirty="0">
                          <a:ln>
                            <a:noFill/>
                          </a:ln>
                          <a:solidFill>
                            <a:srgbClr val="0F00AB"/>
                          </a:solidFill>
                          <a:sym typeface="+mn-ea"/>
                        </a:rPr>
                        <a:t>成果跟踪与传播</a:t>
                      </a:r>
                      <a:endParaRPr lang="zh-CN" altLang="en-US" sz="1800" dirty="0">
                        <a:ln>
                          <a:noFill/>
                        </a:ln>
                        <a:solidFill>
                          <a:srgbClr val="0F00AB"/>
                        </a:solidFill>
                        <a:sym typeface="+mn-ea"/>
                      </a:endParaRPr>
                    </a:p>
                  </a:txBody>
                  <a:tcPr anchor="ctr" anchorCtr="0">
                    <a:lnL>
                      <a:noFill/>
                    </a:lnL>
                    <a:lnR>
                      <a:noFill/>
                    </a:lnR>
                    <a:lnT>
                      <a:noFill/>
                    </a:lnT>
                    <a:lnB w="12700">
                      <a:solidFill>
                        <a:schemeClr val="tx1"/>
                      </a:solidFill>
                      <a:prstDash val="solid"/>
                    </a:lnB>
                    <a:lnTlToBr>
                      <a:noFill/>
                    </a:lnTlToBr>
                    <a:lnBlToTr>
                      <a:noFill/>
                    </a:lnBlToTr>
                    <a:noFill/>
                  </a:tcPr>
                </a:tc>
              </a:tr>
              <a:tr h="553720">
                <a:tc>
                  <a:txBody>
                    <a:bodyPr/>
                    <a:p>
                      <a:pPr algn="ctr">
                        <a:lnSpc>
                          <a:spcPct val="100000"/>
                        </a:lnSpc>
                        <a:buNone/>
                      </a:pPr>
                      <a:r>
                        <a:rPr lang="zh-CN" altLang="en-US" sz="1200" b="0" i="1"/>
                        <a:t>现状问题</a:t>
                      </a:r>
                      <a:endParaRPr lang="zh-CN" altLang="en-US" sz="1200" b="0" i="1"/>
                    </a:p>
                  </a:txBody>
                  <a:tcPr anchor="ctr" anchorCtr="0">
                    <a:lnL>
                      <a:noFill/>
                    </a:lnL>
                    <a:lnR>
                      <a:noFill/>
                    </a:lnR>
                    <a:lnT>
                      <a:noFill/>
                    </a:lnT>
                    <a:lnB>
                      <a:noFill/>
                    </a:lnB>
                    <a:lnTlToBr>
                      <a:noFill/>
                    </a:lnTlToBr>
                    <a:lnBlToTr>
                      <a:noFill/>
                    </a:lnBlToTr>
                    <a:noFill/>
                  </a:tcPr>
                </a:tc>
                <a:tc>
                  <a:txBody>
                    <a:bodyPr/>
                    <a:p>
                      <a:pPr algn="ctr">
                        <a:lnSpc>
                          <a:spcPct val="100000"/>
                        </a:lnSpc>
                        <a:buNone/>
                      </a:pPr>
                      <a:r>
                        <a:rPr lang="zh-CN" altLang="en-US" sz="1400" b="1" dirty="0">
                          <a:solidFill>
                            <a:srgbClr val="1F2329"/>
                          </a:solidFill>
                          <a:effectLst/>
                          <a:sym typeface="+mn-ea"/>
                        </a:rPr>
                        <a:t>筹资渠道</a:t>
                      </a:r>
                      <a:r>
                        <a:rPr lang="zh-CN" altLang="en-US" sz="1400" b="1" dirty="0">
                          <a:solidFill>
                            <a:srgbClr val="1F2329"/>
                          </a:solidFill>
                          <a:effectLst/>
                          <a:sym typeface="+mn-ea"/>
                        </a:rPr>
                        <a:t>单一，筹款额逐年减少</a:t>
                      </a:r>
                      <a:endParaRPr lang="zh-CN" altLang="en-US" sz="1400" b="1" dirty="0">
                        <a:solidFill>
                          <a:srgbClr val="1F2329"/>
                        </a:solidFill>
                        <a:effectLst/>
                        <a:sym typeface="+mn-ea"/>
                      </a:endParaRPr>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altLang="en-US" sz="1400" b="1" dirty="0">
                          <a:solidFill>
                            <a:srgbClr val="1F2329"/>
                          </a:solidFill>
                          <a:effectLst/>
                          <a:sym typeface="+mn-ea"/>
                        </a:rPr>
                        <a:t>自创收能力</a:t>
                      </a:r>
                      <a:r>
                        <a:rPr lang="zh-CN" altLang="en-US" sz="1400" b="1" dirty="0">
                          <a:solidFill>
                            <a:srgbClr val="1F2329"/>
                          </a:solidFill>
                          <a:effectLst/>
                          <a:sym typeface="+mn-ea"/>
                        </a:rPr>
                        <a:t>不足，缺少新项目</a:t>
                      </a:r>
                      <a:endParaRPr lang="zh-CN" altLang="en-US" sz="1400" b="1" dirty="0">
                        <a:solidFill>
                          <a:srgbClr val="1F2329"/>
                        </a:solidFill>
                        <a:effectLst/>
                        <a:sym typeface="+mn-ea"/>
                      </a:endParaRPr>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altLang="en-US" sz="1400" b="1" dirty="0">
                          <a:solidFill>
                            <a:srgbClr val="1F2329"/>
                          </a:solidFill>
                          <a:effectLst/>
                          <a:sym typeface="+mn-ea"/>
                        </a:rPr>
                        <a:t>资金吸引能力弱，传播体系尚未</a:t>
                      </a:r>
                      <a:r>
                        <a:rPr lang="zh-CN" altLang="en-US" sz="1400" b="1" dirty="0">
                          <a:solidFill>
                            <a:srgbClr val="1F2329"/>
                          </a:solidFill>
                          <a:effectLst/>
                          <a:sym typeface="+mn-ea"/>
                        </a:rPr>
                        <a:t>建立</a:t>
                      </a:r>
                      <a:endParaRPr lang="zh-CN" altLang="en-US" sz="1400" b="1" dirty="0">
                        <a:solidFill>
                          <a:srgbClr val="1F2329"/>
                        </a:solidFill>
                        <a:effectLst/>
                        <a:sym typeface="+mn-ea"/>
                      </a:endParaRPr>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r>
              <a:tr h="1778000">
                <a:tc>
                  <a:txBody>
                    <a:bodyPr/>
                    <a:p>
                      <a:pPr algn="ctr">
                        <a:lnSpc>
                          <a:spcPct val="100000"/>
                        </a:lnSpc>
                        <a:buNone/>
                      </a:pPr>
                      <a:r>
                        <a:rPr lang="zh-CN" altLang="en-US" sz="1200" b="0" i="1"/>
                        <a:t>影响因素</a:t>
                      </a:r>
                      <a:endParaRPr lang="zh-CN" altLang="en-US" sz="1200" b="0" i="1"/>
                    </a:p>
                  </a:txBody>
                  <a:tcPr anchor="ctr" anchorCtr="0">
                    <a:lnL>
                      <a:noFill/>
                    </a:lnL>
                    <a:lnR>
                      <a:noFill/>
                    </a:lnR>
                    <a:lnT>
                      <a:noFill/>
                    </a:lnT>
                    <a:lnB>
                      <a:noFill/>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sym typeface="+mn-ea"/>
                        </a:rPr>
                        <a:t>过往主要资金来源于</a:t>
                      </a:r>
                      <a:r>
                        <a:rPr lang="zh-CN" altLang="en-US" sz="1200">
                          <a:sym typeface="+mn-ea"/>
                        </a:rPr>
                        <a:t>基金会</a:t>
                      </a:r>
                      <a:endParaRPr lang="zh-CN" altLang="en-US" sz="1200">
                        <a:sym typeface="+mn-ea"/>
                      </a:endParaRPr>
                    </a:p>
                    <a:p>
                      <a:pPr marL="171450" indent="-171450" algn="l">
                        <a:lnSpc>
                          <a:spcPct val="120000"/>
                        </a:lnSpc>
                        <a:buClr>
                          <a:srgbClr val="5E62BA"/>
                        </a:buClr>
                        <a:buSzPct val="80000"/>
                        <a:buFont typeface="Wingdings" panose="05000000000000000000" charset="0"/>
                        <a:buChar char=""/>
                      </a:pPr>
                      <a:r>
                        <a:rPr lang="zh-CN" altLang="en-US" sz="1200">
                          <a:sym typeface="+mn-ea"/>
                        </a:rPr>
                        <a:t>重要资方已经显著减少资金投入</a:t>
                      </a:r>
                      <a:endParaRPr lang="zh-CN" altLang="en-US" sz="1200">
                        <a:sym typeface="+mn-ea"/>
                      </a:endParaRPr>
                    </a:p>
                    <a:p>
                      <a:pPr marL="171450" indent="-171450" algn="l">
                        <a:lnSpc>
                          <a:spcPct val="120000"/>
                        </a:lnSpc>
                        <a:buClr>
                          <a:srgbClr val="5E62BA"/>
                        </a:buClr>
                        <a:buSzPct val="80000"/>
                        <a:buFont typeface="Wingdings" panose="05000000000000000000" charset="0"/>
                        <a:buChar char=""/>
                      </a:pPr>
                      <a:r>
                        <a:rPr lang="zh-CN" altLang="en-US" sz="1200" b="1">
                          <a:solidFill>
                            <a:srgbClr val="0F00AB"/>
                          </a:solidFill>
                          <a:sym typeface="+mn-ea"/>
                        </a:rPr>
                        <a:t>公募资金量少，缺乏公募</a:t>
                      </a:r>
                      <a:r>
                        <a:rPr lang="zh-CN" altLang="en-US" sz="1200" b="1">
                          <a:solidFill>
                            <a:srgbClr val="0F00AB"/>
                          </a:solidFill>
                          <a:sym typeface="+mn-ea"/>
                        </a:rPr>
                        <a:t>经验</a:t>
                      </a:r>
                      <a:endParaRPr lang="zh-CN" altLang="en-US" sz="1200" b="1">
                        <a:solidFill>
                          <a:srgbClr val="0F00AB"/>
                        </a:solidFill>
                        <a:sym typeface="+mn-ea"/>
                      </a:endParaRPr>
                    </a:p>
                    <a:p>
                      <a:pPr marL="171450" indent="-171450" algn="l">
                        <a:lnSpc>
                          <a:spcPct val="120000"/>
                        </a:lnSpc>
                        <a:buClr>
                          <a:srgbClr val="5E62BA"/>
                        </a:buClr>
                        <a:buSzPct val="80000"/>
                        <a:buFont typeface="Wingdings" panose="05000000000000000000" charset="0"/>
                        <a:buChar char=""/>
                      </a:pPr>
                      <a:r>
                        <a:rPr lang="zh-CN" altLang="en-US" sz="1200"/>
                        <a:t>资方青睐更有特色和亮点的项目</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项目多为需求执行，渠道维护与发掘费心</a:t>
                      </a:r>
                      <a:r>
                        <a:rPr lang="zh-CN" altLang="en-US" sz="1200"/>
                        <a:t>费力</a:t>
                      </a:r>
                      <a:endParaRPr lang="zh-CN" altLang="en-US" sz="1200"/>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sym typeface="+mn-ea"/>
                        </a:rPr>
                        <a:t>项目缺少亮点，</a:t>
                      </a:r>
                      <a:r>
                        <a:rPr lang="zh-CN" altLang="en-US" sz="1200" b="1">
                          <a:solidFill>
                            <a:srgbClr val="0F00AB"/>
                          </a:solidFill>
                          <a:sym typeface="+mn-ea"/>
                        </a:rPr>
                        <a:t>与同行相比差异化不明显</a:t>
                      </a:r>
                      <a:endParaRPr lang="zh-CN" altLang="en-US" sz="1200">
                        <a:sym typeface="+mn-ea"/>
                      </a:endParaRPr>
                    </a:p>
                    <a:p>
                      <a:pPr marL="171450" indent="-171450" algn="l">
                        <a:lnSpc>
                          <a:spcPct val="120000"/>
                        </a:lnSpc>
                        <a:buClr>
                          <a:srgbClr val="5E62BA"/>
                        </a:buClr>
                        <a:buSzPct val="80000"/>
                        <a:buFont typeface="Wingdings" panose="05000000000000000000" charset="0"/>
                        <a:buChar char=""/>
                      </a:pPr>
                      <a:r>
                        <a:rPr lang="zh-CN" altLang="en-US" sz="1200"/>
                        <a:t>团队成员因项目执行分散全国各地，沟通效率低；难以在机构发展认知上</a:t>
                      </a:r>
                      <a:r>
                        <a:rPr lang="zh-CN" altLang="en-US" sz="1200"/>
                        <a:t>形成统一，难以进行组织变革</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项目存在硬件与人力成本较高的问题，无法进行规模化</a:t>
                      </a:r>
                      <a:r>
                        <a:rPr lang="zh-CN" altLang="en-US" sz="1200"/>
                        <a:t>复制</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因人员问题，业务主要</a:t>
                      </a:r>
                      <a:r>
                        <a:rPr lang="zh-CN" altLang="en-US" sz="1200"/>
                        <a:t>面向To B端，To C端还无法开展</a:t>
                      </a:r>
                      <a:endParaRPr lang="zh-CN" altLang="en-US" sz="1400"/>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t>团队</a:t>
                      </a:r>
                      <a:r>
                        <a:rPr lang="zh-CN" altLang="en-US" sz="1200" b="1">
                          <a:solidFill>
                            <a:srgbClr val="0F00AB"/>
                          </a:solidFill>
                        </a:rPr>
                        <a:t>缺乏品牌传播经验，缺乏人手</a:t>
                      </a:r>
                      <a:r>
                        <a:rPr lang="zh-CN" altLang="en-US" sz="1200"/>
                        <a:t>，</a:t>
                      </a:r>
                      <a:r>
                        <a:rPr lang="zh-CN" altLang="en-US" sz="1200">
                          <a:sym typeface="+mn-ea"/>
                        </a:rPr>
                        <a:t>未设置传播专岗</a:t>
                      </a:r>
                      <a:endParaRPr lang="zh-CN" altLang="en-US" sz="1200">
                        <a:sym typeface="+mn-ea"/>
                      </a:endParaRPr>
                    </a:p>
                    <a:p>
                      <a:pPr marL="171450" indent="-171450" algn="l">
                        <a:lnSpc>
                          <a:spcPct val="120000"/>
                        </a:lnSpc>
                        <a:buClr>
                          <a:srgbClr val="5E62BA"/>
                        </a:buClr>
                        <a:buSzPct val="80000"/>
                        <a:buFont typeface="Wingdings" panose="05000000000000000000" charset="0"/>
                        <a:buChar char=""/>
                      </a:pPr>
                      <a:r>
                        <a:rPr lang="zh-CN" altLang="en-US" sz="1200"/>
                        <a:t>宣传内容多为合作方提供，</a:t>
                      </a:r>
                      <a:r>
                        <a:rPr lang="zh-CN" altLang="en-US" sz="1200" b="1">
                          <a:solidFill>
                            <a:srgbClr val="0F00AB"/>
                          </a:solidFill>
                        </a:rPr>
                        <a:t>团队缺少品牌物料整理与传播策略</a:t>
                      </a:r>
                      <a:endParaRPr lang="zh-CN" altLang="en-US" sz="1200" b="1">
                        <a:solidFill>
                          <a:srgbClr val="0F00AB"/>
                        </a:solidFill>
                      </a:endParaRPr>
                    </a:p>
                    <a:p>
                      <a:pPr marL="171450" indent="-171450" algn="l">
                        <a:lnSpc>
                          <a:spcPct val="120000"/>
                        </a:lnSpc>
                        <a:buClr>
                          <a:srgbClr val="5E62BA"/>
                        </a:buClr>
                        <a:buSzPct val="80000"/>
                        <a:buFont typeface="Wingdings" panose="05000000000000000000" charset="0"/>
                        <a:buChar char=""/>
                      </a:pPr>
                      <a:r>
                        <a:rPr lang="zh-CN" altLang="en-US" sz="1200"/>
                        <a:t>项目实施效果需要新的衡量</a:t>
                      </a:r>
                      <a:r>
                        <a:rPr lang="zh-CN" altLang="en-US" sz="1200"/>
                        <a:t>方式</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有运营社群，但响应度不高</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与捐赠方的成果展示</a:t>
                      </a:r>
                      <a:r>
                        <a:rPr lang="zh-CN" altLang="en-US" sz="1200"/>
                        <a:t>有限</a:t>
                      </a:r>
                      <a:endParaRPr lang="zh-CN" altLang="en-US" sz="1200"/>
                    </a:p>
                  </a:txBody>
                  <a:tcPr anchor="ctr" anchorCtr="0">
                    <a:lnL>
                      <a:noFill/>
                    </a:lnL>
                    <a:lnR>
                      <a:noFill/>
                    </a:lnR>
                    <a:lnT w="12700">
                      <a:solidFill>
                        <a:schemeClr val="tx1"/>
                      </a:solidFill>
                      <a:prstDash val="solid"/>
                    </a:lnT>
                    <a:lnB w="12700">
                      <a:solidFill>
                        <a:schemeClr val="tx1"/>
                      </a:solidFill>
                      <a:prstDash val="solid"/>
                    </a:lnB>
                    <a:lnTlToBr>
                      <a:noFill/>
                    </a:lnTlToBr>
                    <a:lnBlToTr>
                      <a:noFill/>
                    </a:lnBlToTr>
                    <a:noFill/>
                  </a:tcPr>
                </a:tc>
              </a:tr>
              <a:tr h="895350">
                <a:tc>
                  <a:txBody>
                    <a:bodyPr/>
                    <a:p>
                      <a:pPr algn="ctr">
                        <a:lnSpc>
                          <a:spcPct val="100000"/>
                        </a:lnSpc>
                        <a:buNone/>
                      </a:pPr>
                      <a:r>
                        <a:rPr lang="zh-CN" altLang="en-US" sz="1200" b="0" i="1"/>
                        <a:t>关键问题</a:t>
                      </a:r>
                      <a:endParaRPr lang="zh-CN" altLang="en-US" sz="1200" b="0" i="1"/>
                    </a:p>
                  </a:txBody>
                  <a:tcPr anchor="ctr" anchorCtr="0">
                    <a:lnL>
                      <a:noFill/>
                    </a:lnL>
                    <a:lnR>
                      <a:noFill/>
                    </a:lnR>
                    <a:lnT>
                      <a:noFill/>
                    </a:lnT>
                    <a:lnB>
                      <a:noFill/>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t>如何拓展企业</a:t>
                      </a:r>
                      <a:r>
                        <a:rPr lang="zh-CN" altLang="en-US" sz="1200"/>
                        <a:t>渠道？</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b="1">
                          <a:solidFill>
                            <a:srgbClr val="0F00AB"/>
                          </a:solidFill>
                        </a:rPr>
                        <a:t>如何建立长久可持续的公募资金渠道？</a:t>
                      </a:r>
                      <a:endParaRPr lang="zh-CN" altLang="en-US" sz="1200" b="1">
                        <a:solidFill>
                          <a:srgbClr val="0F00AB"/>
                        </a:solidFill>
                      </a:endParaRPr>
                    </a:p>
                  </a:txBody>
                  <a:tcPr anchor="ctr" anchorCtr="0">
                    <a:lnL>
                      <a:noFill/>
                    </a:lnL>
                    <a:lnR>
                      <a:noFill/>
                    </a:lnR>
                    <a:lnT w="12700">
                      <a:solidFill>
                        <a:schemeClr val="tx1"/>
                      </a:solidFill>
                      <a:prstDash val="solid"/>
                    </a:lnT>
                    <a:lnB>
                      <a:noFill/>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t>与同行相比，</a:t>
                      </a:r>
                      <a:r>
                        <a:rPr lang="zh-CN" altLang="en-US" sz="1200" b="1">
                          <a:solidFill>
                            <a:srgbClr val="0F00AB"/>
                          </a:solidFill>
                        </a:rPr>
                        <a:t>六和的核心差异是什么？如何提炼？</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如何提高组织凝聚力，提高沟通效率，为</a:t>
                      </a:r>
                      <a:r>
                        <a:rPr lang="zh-CN" altLang="en-US" sz="1200"/>
                        <a:t>组织变革</a:t>
                      </a:r>
                      <a:r>
                        <a:rPr lang="zh-CN" altLang="en-US" sz="1200"/>
                        <a:t>打下基础？</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如何拓宽新近人员渠道，为</a:t>
                      </a:r>
                      <a:r>
                        <a:rPr lang="en-US" altLang="zh-CN" sz="1200"/>
                        <a:t>To C</a:t>
                      </a:r>
                      <a:r>
                        <a:rPr lang="zh-CN" altLang="en-US" sz="1200"/>
                        <a:t>业务提供</a:t>
                      </a:r>
                      <a:r>
                        <a:rPr lang="zh-CN" altLang="en-US" sz="1200"/>
                        <a:t>可能？</a:t>
                      </a:r>
                      <a:endParaRPr lang="zh-CN" altLang="en-US" sz="1200"/>
                    </a:p>
                  </a:txBody>
                  <a:tcPr anchor="ctr" anchorCtr="0">
                    <a:lnL>
                      <a:noFill/>
                    </a:lnL>
                    <a:lnR>
                      <a:noFill/>
                    </a:lnR>
                    <a:lnT w="12700">
                      <a:solidFill>
                        <a:schemeClr val="tx1"/>
                      </a:solidFill>
                      <a:prstDash val="solid"/>
                    </a:lnT>
                    <a:lnB>
                      <a:noFill/>
                    </a:lnB>
                    <a:lnTlToBr>
                      <a:noFill/>
                    </a:lnTlToBr>
                    <a:lnBlToTr>
                      <a:noFill/>
                    </a:lnBlToTr>
                    <a:noFill/>
                  </a:tcPr>
                </a:tc>
                <a:tc>
                  <a:txBody>
                    <a:bodyPr/>
                    <a:p>
                      <a:pPr marL="171450" indent="-171450" algn="l">
                        <a:lnSpc>
                          <a:spcPct val="120000"/>
                        </a:lnSpc>
                        <a:buClr>
                          <a:srgbClr val="5E62BA"/>
                        </a:buClr>
                        <a:buSzPct val="80000"/>
                        <a:buFont typeface="Wingdings" panose="05000000000000000000" charset="0"/>
                        <a:buChar char=""/>
                      </a:pPr>
                      <a:r>
                        <a:rPr lang="zh-CN" altLang="en-US" sz="1200"/>
                        <a:t>如何</a:t>
                      </a:r>
                      <a:r>
                        <a:rPr lang="zh-CN" altLang="en-US" sz="1200" b="1">
                          <a:solidFill>
                            <a:srgbClr val="0F00AB"/>
                          </a:solidFill>
                        </a:rPr>
                        <a:t>构建符合六和发展的品牌传播物料</a:t>
                      </a:r>
                      <a:r>
                        <a:rPr lang="zh-CN" altLang="en-US" sz="1200"/>
                        <a:t>，以便六和</a:t>
                      </a:r>
                      <a:r>
                        <a:rPr lang="zh-CN" altLang="en-US" sz="1200" b="1">
                          <a:solidFill>
                            <a:srgbClr val="0F00AB"/>
                          </a:solidFill>
                        </a:rPr>
                        <a:t>进行主动传播</a:t>
                      </a:r>
                      <a:r>
                        <a:rPr lang="zh-CN" altLang="en-US" sz="1200"/>
                        <a:t>？</a:t>
                      </a:r>
                      <a:endParaRPr lang="zh-CN" altLang="en-US" sz="1200"/>
                    </a:p>
                    <a:p>
                      <a:pPr marL="171450" indent="-171450" algn="l">
                        <a:lnSpc>
                          <a:spcPct val="120000"/>
                        </a:lnSpc>
                        <a:buClr>
                          <a:srgbClr val="5E62BA"/>
                        </a:buClr>
                        <a:buSzPct val="80000"/>
                        <a:buFont typeface="Wingdings" panose="05000000000000000000" charset="0"/>
                        <a:buChar char=""/>
                      </a:pPr>
                      <a:r>
                        <a:rPr lang="zh-CN" altLang="en-US" sz="1200"/>
                        <a:t>如何</a:t>
                      </a:r>
                      <a:r>
                        <a:rPr lang="zh-CN" altLang="en-US" sz="1200" b="1">
                          <a:solidFill>
                            <a:srgbClr val="0F00AB"/>
                          </a:solidFill>
                        </a:rPr>
                        <a:t>进行有效的品牌传播</a:t>
                      </a:r>
                      <a:r>
                        <a:rPr lang="zh-CN" altLang="en-US" sz="1200"/>
                        <a:t>，使传播可以</a:t>
                      </a:r>
                      <a:r>
                        <a:rPr lang="zh-CN" altLang="en-US" sz="1200" b="1">
                          <a:solidFill>
                            <a:srgbClr val="0F00AB"/>
                          </a:solidFill>
                        </a:rPr>
                        <a:t>促进组织发展</a:t>
                      </a:r>
                      <a:r>
                        <a:rPr lang="zh-CN" altLang="en-US" sz="1200"/>
                        <a:t>？</a:t>
                      </a:r>
                      <a:endParaRPr lang="zh-CN" altLang="en-US" sz="1200"/>
                    </a:p>
                  </a:txBody>
                  <a:tcPr anchor="ctr" anchorCtr="0">
                    <a:lnL>
                      <a:noFill/>
                    </a:lnL>
                    <a:lnR>
                      <a:noFill/>
                    </a:lnR>
                    <a:lnT w="12700">
                      <a:solidFill>
                        <a:schemeClr val="tx1"/>
                      </a:solidFill>
                      <a:prstDash val="solid"/>
                    </a:lnT>
                    <a:lnB>
                      <a:noFill/>
                    </a:lnB>
                    <a:lnTlToBr>
                      <a:noFill/>
                    </a:lnTlToBr>
                    <a:lnBlToTr>
                      <a:noFill/>
                    </a:lnBlToTr>
                    <a:noFill/>
                  </a:tcPr>
                </a:tc>
              </a:tr>
            </a:tbl>
          </a:graphicData>
        </a:graphic>
      </p:graphicFrame>
      <p:sp>
        <p:nvSpPr>
          <p:cNvPr id="40" name="iSḷiďè"/>
          <p:cNvSpPr/>
          <p:nvPr/>
        </p:nvSpPr>
        <p:spPr>
          <a:xfrm>
            <a:off x="332105" y="5433060"/>
            <a:ext cx="11461750" cy="112966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spcAft>
                <a:spcPts val="200"/>
              </a:spcAft>
              <a:buFont typeface="Arial" panose="020B0604020202020204" pitchFamily="34" charset="0"/>
              <a:buNone/>
            </a:pPr>
            <a:r>
              <a:rPr kumimoji="1" lang="zh-CN" altLang="en-US" sz="1200" dirty="0">
                <a:solidFill>
                  <a:schemeClr val="tx1"/>
                </a:solidFill>
                <a:cs typeface="+mn-ea"/>
                <a:sym typeface="+mn-lt"/>
              </a:rPr>
              <a:t>从六和的筹款问题现状，我们进一步沿着从“筹款”到“项目执行”到“反馈与传播”的逻辑来分析组织运作中遇到的一些问题。六和往年资金大量来源于</a:t>
            </a:r>
            <a:r>
              <a:rPr kumimoji="1" lang="en-US" altLang="zh-CN" sz="1200" dirty="0">
                <a:solidFill>
                  <a:schemeClr val="tx1"/>
                </a:solidFill>
                <a:cs typeface="+mn-ea"/>
                <a:sym typeface="+mn-lt"/>
              </a:rPr>
              <a:t>B</a:t>
            </a:r>
            <a:r>
              <a:rPr kumimoji="1" lang="zh-CN" altLang="en-US" sz="1200" dirty="0">
                <a:solidFill>
                  <a:schemeClr val="tx1"/>
                </a:solidFill>
                <a:cs typeface="+mn-ea"/>
                <a:sym typeface="+mn-lt"/>
              </a:rPr>
              <a:t>端基金，而少有来自公众募捐，特别在当前</a:t>
            </a:r>
            <a:r>
              <a:rPr kumimoji="1" lang="en-US" altLang="zh-CN" sz="1200" dirty="0">
                <a:solidFill>
                  <a:schemeClr val="tx1"/>
                </a:solidFill>
                <a:cs typeface="+mn-ea"/>
                <a:sym typeface="+mn-lt"/>
              </a:rPr>
              <a:t>B</a:t>
            </a:r>
            <a:r>
              <a:rPr kumimoji="1" lang="zh-CN" altLang="en-US" sz="1200" dirty="0">
                <a:solidFill>
                  <a:schemeClr val="tx1"/>
                </a:solidFill>
                <a:cs typeface="+mn-ea"/>
                <a:sym typeface="+mn-lt"/>
              </a:rPr>
              <a:t>端资金缩水的情况下，</a:t>
            </a:r>
            <a:r>
              <a:rPr kumimoji="1" lang="zh-CN" altLang="en-US" sz="1200" b="1" dirty="0">
                <a:solidFill>
                  <a:srgbClr val="0F00AB"/>
                </a:solidFill>
                <a:cs typeface="+mn-ea"/>
                <a:sym typeface="+mn-lt"/>
              </a:rPr>
              <a:t>公募资金成为一条可以考虑且在未来</a:t>
            </a:r>
            <a:r>
              <a:rPr kumimoji="1" lang="zh-CN" altLang="en-US" sz="1200" b="1" dirty="0">
                <a:solidFill>
                  <a:srgbClr val="0F00AB"/>
                </a:solidFill>
                <a:cs typeface="+mn-ea"/>
                <a:sym typeface="+mn-lt"/>
              </a:rPr>
              <a:t>可以</a:t>
            </a:r>
            <a:r>
              <a:rPr kumimoji="1" lang="zh-CN" altLang="en-US" sz="1200" b="1" dirty="0">
                <a:solidFill>
                  <a:srgbClr val="0F00AB"/>
                </a:solidFill>
                <a:cs typeface="+mn-ea"/>
                <a:sym typeface="+mn-lt"/>
              </a:rPr>
              <a:t>稳定发展的</a:t>
            </a:r>
            <a:r>
              <a:rPr kumimoji="1" lang="zh-CN" altLang="en-US" sz="1200" b="1" dirty="0">
                <a:solidFill>
                  <a:srgbClr val="0F00AB"/>
                </a:solidFill>
                <a:cs typeface="+mn-ea"/>
                <a:sym typeface="+mn-lt"/>
              </a:rPr>
              <a:t>来源</a:t>
            </a:r>
            <a:r>
              <a:rPr kumimoji="1" lang="zh-CN" altLang="en-US" sz="1200" dirty="0">
                <a:solidFill>
                  <a:schemeClr val="tx1"/>
                </a:solidFill>
                <a:cs typeface="+mn-ea"/>
                <a:sym typeface="+mn-lt"/>
              </a:rPr>
              <a:t>。二是</a:t>
            </a:r>
            <a:r>
              <a:rPr kumimoji="1" lang="zh-CN" altLang="en-US" sz="1200" b="1" dirty="0">
                <a:solidFill>
                  <a:srgbClr val="0F00AB"/>
                </a:solidFill>
                <a:cs typeface="+mn-ea"/>
                <a:sym typeface="+mn-lt"/>
              </a:rPr>
              <a:t>六和在自身核心差异上的认识不够清晰</a:t>
            </a:r>
            <a:r>
              <a:rPr kumimoji="1" lang="zh-CN" altLang="en-US" sz="1200" dirty="0">
                <a:solidFill>
                  <a:schemeClr val="tx1"/>
                </a:solidFill>
                <a:cs typeface="+mn-ea"/>
                <a:sym typeface="+mn-lt"/>
              </a:rPr>
              <a:t>，会增加捐赠方对六和组织的理解成本，进而影响到捐赠资金的决策。三是团队在</a:t>
            </a:r>
            <a:r>
              <a:rPr kumimoji="1" lang="zh-CN" altLang="en-US" sz="1200" b="1" dirty="0">
                <a:solidFill>
                  <a:srgbClr val="0F00AB"/>
                </a:solidFill>
                <a:cs typeface="+mn-ea"/>
                <a:sym typeface="+mn-lt"/>
              </a:rPr>
              <a:t>品牌传播缺乏经验，使得团队的成果没能得到很好得到的总结与反馈</a:t>
            </a:r>
            <a:r>
              <a:rPr kumimoji="1" lang="zh-CN" altLang="en-US" sz="1200" dirty="0">
                <a:solidFill>
                  <a:schemeClr val="tx1"/>
                </a:solidFill>
                <a:cs typeface="+mn-ea"/>
                <a:sym typeface="+mn-lt"/>
              </a:rPr>
              <a:t>，对捐赠方投入产出的预计也具有一定影响。至于</a:t>
            </a:r>
            <a:r>
              <a:rPr kumimoji="1" lang="zh-CN" altLang="en-US" sz="1200" b="1" dirty="0">
                <a:solidFill>
                  <a:srgbClr val="0F00AB"/>
                </a:solidFill>
                <a:cs typeface="+mn-ea"/>
                <a:sym typeface="+mn-lt"/>
              </a:rPr>
              <a:t>人手不足的问题，也是导致诸多问题阻塞而得不到疏通的重点和痛点</a:t>
            </a:r>
            <a:r>
              <a:rPr kumimoji="1" lang="zh-CN" altLang="en-US" sz="1200" dirty="0">
                <a:solidFill>
                  <a:schemeClr val="tx1"/>
                </a:solidFill>
                <a:cs typeface="+mn-ea"/>
                <a:sym typeface="+mn-lt"/>
              </a:rPr>
              <a:t>。</a:t>
            </a:r>
            <a:endParaRPr kumimoji="1" lang="zh-CN" altLang="en-US" sz="1200" dirty="0">
              <a:solidFill>
                <a:schemeClr val="tx1"/>
              </a:solidFill>
              <a:cs typeface="+mn-ea"/>
              <a:sym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txBox="1"/>
          <p:nvPr/>
        </p:nvSpPr>
        <p:spPr>
          <a:xfrm>
            <a:off x="332318" y="159281"/>
            <a:ext cx="11263212" cy="86793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r>
              <a:rPr lang="zh-CN" altLang="en-US" sz="2400" kern="0" dirty="0"/>
              <a:t>政府企业基金会等资方资金收拢明显，高净值个人有筹款潜力，而具体路径仍需进行探索实践</a:t>
            </a:r>
            <a:r>
              <a:rPr lang="zh-CN" altLang="en-US" sz="2400" kern="0" dirty="0"/>
              <a:t>总结</a:t>
            </a:r>
            <a:endParaRPr lang="zh-CN" altLang="en-US" sz="2400" kern="0" dirty="0"/>
          </a:p>
        </p:txBody>
      </p:sp>
      <p:graphicFrame>
        <p:nvGraphicFramePr>
          <p:cNvPr id="49" name="表格 48"/>
          <p:cNvGraphicFramePr/>
          <p:nvPr/>
        </p:nvGraphicFramePr>
        <p:xfrm>
          <a:off x="609600" y="1277620"/>
          <a:ext cx="8728075" cy="3985895"/>
        </p:xfrm>
        <a:graphic>
          <a:graphicData uri="http://schemas.openxmlformats.org/drawingml/2006/table">
            <a:tbl>
              <a:tblPr firstRow="1" bandRow="1">
                <a:tableStyleId>{5C22544A-7EE6-4342-B048-85BDC9FD1C3A}</a:tableStyleId>
              </a:tblPr>
              <a:tblGrid>
                <a:gridCol w="1492250"/>
                <a:gridCol w="455295"/>
                <a:gridCol w="6780530"/>
              </a:tblGrid>
              <a:tr h="408940">
                <a:tc gridSpan="3">
                  <a:txBody>
                    <a:bodyPr/>
                    <a:p>
                      <a:pPr algn="l">
                        <a:buNone/>
                      </a:pPr>
                      <a:r>
                        <a:rPr kumimoji="1" lang="zh-CN" altLang="en-US" sz="2000" dirty="0">
                          <a:solidFill>
                            <a:srgbClr val="31368D"/>
                          </a:solidFill>
                          <a:latin typeface="微软雅黑" panose="020B0503020204020204" pitchFamily="34" charset="-122"/>
                          <a:ea typeface="微软雅黑" panose="020B0503020204020204" pitchFamily="34" charset="-122"/>
                          <a:sym typeface="+mn-ea"/>
                        </a:rPr>
                        <a:t>潜在投资方扫描</a:t>
                      </a:r>
                      <a:endParaRPr kumimoji="1" lang="zh-CN" altLang="en-US" sz="2000" dirty="0">
                        <a:solidFill>
                          <a:srgbClr val="31368D"/>
                        </a:solidFill>
                        <a:latin typeface="微软雅黑" panose="020B0503020204020204" pitchFamily="34" charset="-122"/>
                        <a:ea typeface="微软雅黑" panose="020B0503020204020204" pitchFamily="34" charset="-122"/>
                        <a:sym typeface="+mn-ea"/>
                      </a:endParaRPr>
                    </a:p>
                  </a:txBody>
                  <a:tcPr>
                    <a:lnL w="12700" cmpd="sng">
                      <a:noFill/>
                    </a:lnL>
                    <a:lnR w="12700" cmpd="sng">
                      <a:noFill/>
                    </a:lnR>
                    <a:lnT w="12700" cmpd="sng">
                      <a:noFill/>
                    </a:lnT>
                    <a:lnB w="28575">
                      <a:solidFill>
                        <a:schemeClr val="accent1">
                          <a:lumMod val="75000"/>
                        </a:schemeClr>
                      </a:solidFill>
                      <a:prstDash val="solid"/>
                    </a:lnB>
                    <a:noFill/>
                  </a:tcPr>
                </a:tc>
                <a:tc hMerge="1">
                  <a:tcPr>
                    <a:lnL w="12700" cmpd="sng">
                      <a:noFill/>
                    </a:lnL>
                    <a:lnR w="12700" cmpd="sng">
                      <a:noFill/>
                    </a:lnR>
                    <a:lnT w="12700" cmpd="sng">
                      <a:noFill/>
                    </a:lnT>
                    <a:lnB w="28575">
                      <a:solidFill>
                        <a:schemeClr val="accent1">
                          <a:lumMod val="75000"/>
                        </a:schemeClr>
                      </a:solidFill>
                      <a:prstDash val="solid"/>
                    </a:lnB>
                    <a:noFill/>
                  </a:tcPr>
                </a:tc>
                <a:tc hMerge="1">
                  <a:tcPr>
                    <a:lnL w="12700" cmpd="sng">
                      <a:noFill/>
                    </a:lnL>
                    <a:lnR w="12700" cmpd="sng">
                      <a:noFill/>
                    </a:lnR>
                    <a:lnT w="12700" cmpd="sng">
                      <a:noFill/>
                    </a:lnT>
                    <a:lnB w="28575">
                      <a:solidFill>
                        <a:schemeClr val="accent1">
                          <a:lumMod val="75000"/>
                        </a:schemeClr>
                      </a:solidFill>
                      <a:prstDash val="solid"/>
                    </a:lnB>
                    <a:noFill/>
                  </a:tcPr>
                </a:tc>
              </a:tr>
              <a:tr h="869950">
                <a:tc>
                  <a:txBody>
                    <a:bodyPr/>
                    <a:p>
                      <a:pPr algn="r">
                        <a:buNone/>
                      </a:pPr>
                      <a:r>
                        <a:rPr lang="zh-CN" altLang="en-US" sz="1600" i="1">
                          <a:solidFill>
                            <a:schemeClr val="accent1">
                              <a:lumMod val="75000"/>
                            </a:schemeClr>
                          </a:solidFill>
                          <a:sym typeface="+mn-ea"/>
                        </a:rPr>
                        <a:t>政府采购服务</a:t>
                      </a:r>
                      <a:endParaRPr lang="zh-CN" altLang="en-US" sz="1600" i="1">
                        <a:solidFill>
                          <a:schemeClr val="accent1">
                            <a:lumMod val="75000"/>
                          </a:schemeClr>
                        </a:solidFill>
                        <a:sym typeface="+mn-ea"/>
                      </a:endParaRPr>
                    </a:p>
                  </a:txBody>
                  <a:tcPr anchor="ctr" anchorCtr="0">
                    <a:lnL w="12700" cmpd="sng">
                      <a:noFill/>
                    </a:lnL>
                    <a:lnR w="12700" cmpd="sng">
                      <a:noFill/>
                    </a:lnR>
                    <a:lnT w="28575">
                      <a:solidFill>
                        <a:schemeClr val="accent1">
                          <a:lumMod val="75000"/>
                        </a:schemeClr>
                      </a:solidFill>
                      <a:prstDash val="solid"/>
                    </a:lnT>
                    <a:lnB>
                      <a:noFill/>
                    </a:lnB>
                    <a:noFill/>
                  </a:tcPr>
                </a:tc>
                <a:tc>
                  <a:txBody>
                    <a:bodyPr/>
                    <a:p>
                      <a:pPr algn="r">
                        <a:buNone/>
                      </a:pPr>
                      <a:endParaRPr lang="zh-CN" altLang="en-US" sz="1600" i="1">
                        <a:solidFill>
                          <a:schemeClr val="accent1">
                            <a:lumMod val="75000"/>
                          </a:schemeClr>
                        </a:solidFill>
                        <a:sym typeface="+mn-ea"/>
                      </a:endParaRPr>
                    </a:p>
                  </a:txBody>
                  <a:tcPr anchor="ctr" anchorCtr="0">
                    <a:lnL w="12700" cmpd="sng">
                      <a:noFill/>
                    </a:lnL>
                    <a:lnR w="12700" cmpd="sng">
                      <a:noFill/>
                    </a:lnR>
                    <a:lnT w="28575">
                      <a:solidFill>
                        <a:schemeClr val="accent1">
                          <a:lumMod val="75000"/>
                        </a:schemeClr>
                      </a:solidFill>
                      <a:prstDash val="solid"/>
                    </a:lnT>
                    <a:lnB>
                      <a:noFill/>
                    </a:lnB>
                    <a:noFill/>
                  </a:tcPr>
                </a:tc>
                <a:tc>
                  <a:txBody>
                    <a:bodyPr/>
                    <a:p>
                      <a:pPr marL="285750" indent="-285750" algn="l">
                        <a:buClr>
                          <a:srgbClr val="5E62BA"/>
                        </a:buClr>
                        <a:buSzPct val="80000"/>
                        <a:buFont typeface="Wingdings" panose="05000000000000000000" charset="0"/>
                        <a:buChar char=""/>
                      </a:pPr>
                      <a:r>
                        <a:rPr lang="zh-CN" altLang="en-US" sz="1400">
                          <a:sym typeface="+mn-ea"/>
                        </a:rPr>
                        <a:t>政府资金优势在于比较稳定</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政府</a:t>
                      </a:r>
                      <a:r>
                        <a:rPr lang="zh-CN" altLang="en-US" sz="1400" b="1">
                          <a:solidFill>
                            <a:schemeClr val="accent1">
                              <a:lumMod val="60000"/>
                              <a:lumOff val="40000"/>
                            </a:schemeClr>
                          </a:solidFill>
                          <a:sym typeface="+mn-ea"/>
                        </a:rPr>
                        <a:t>资金投入较少，使用范围也有限</a:t>
                      </a:r>
                      <a:r>
                        <a:rPr lang="en-US" altLang="zh-CN" sz="1400" b="1" baseline="30000">
                          <a:solidFill>
                            <a:schemeClr val="accent1">
                              <a:lumMod val="60000"/>
                              <a:lumOff val="40000"/>
                            </a:schemeClr>
                          </a:solidFill>
                          <a:sym typeface="+mn-ea"/>
                        </a:rPr>
                        <a:t>1</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疫情之后，</a:t>
                      </a:r>
                      <a:r>
                        <a:rPr lang="zh-CN" altLang="en-US" sz="1400" b="1">
                          <a:solidFill>
                            <a:schemeClr val="accent1">
                              <a:lumMod val="60000"/>
                              <a:lumOff val="40000"/>
                            </a:schemeClr>
                          </a:solidFill>
                          <a:sym typeface="+mn-ea"/>
                        </a:rPr>
                        <a:t>政府用于采购社会组织服务的资金逐渐萎缩</a:t>
                      </a:r>
                      <a:endParaRPr lang="zh-CN" altLang="en-US" sz="1400" b="1">
                        <a:solidFill>
                          <a:schemeClr val="accent1">
                            <a:lumMod val="60000"/>
                            <a:lumOff val="40000"/>
                          </a:schemeClr>
                        </a:solidFill>
                        <a:sym typeface="+mn-ea"/>
                      </a:endParaRPr>
                    </a:p>
                  </a:txBody>
                  <a:tcPr anchor="ctr" anchorCtr="0">
                    <a:lnL w="12700" cmpd="sng">
                      <a:noFill/>
                    </a:lnL>
                    <a:lnR w="12700" cmpd="sng">
                      <a:noFill/>
                    </a:lnR>
                    <a:lnT w="28575">
                      <a:solidFill>
                        <a:schemeClr val="accent1">
                          <a:lumMod val="75000"/>
                        </a:schemeClr>
                      </a:solidFill>
                      <a:prstDash val="solid"/>
                    </a:lnT>
                    <a:lnB w="12700">
                      <a:solidFill>
                        <a:schemeClr val="accent1">
                          <a:lumMod val="60000"/>
                          <a:lumOff val="40000"/>
                        </a:schemeClr>
                      </a:solidFill>
                      <a:prstDash val="dashDot"/>
                    </a:lnB>
                    <a:noFill/>
                  </a:tcPr>
                </a:tc>
              </a:tr>
              <a:tr h="625475">
                <a:tc>
                  <a:txBody>
                    <a:bodyPr/>
                    <a:p>
                      <a:pPr algn="r">
                        <a:buNone/>
                      </a:pPr>
                      <a:r>
                        <a:rPr lang="zh-CN" altLang="en-US" sz="1600" i="1">
                          <a:solidFill>
                            <a:schemeClr val="accent1">
                              <a:lumMod val="75000"/>
                            </a:schemeClr>
                          </a:solidFill>
                        </a:rPr>
                        <a:t>企业社会责任</a:t>
                      </a: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algn="r">
                        <a:buNone/>
                      </a:pP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marL="285750" indent="-285750" algn="l">
                        <a:buClr>
                          <a:srgbClr val="5E62BA"/>
                        </a:buClr>
                        <a:buSzPct val="80000"/>
                        <a:buFont typeface="Wingdings" panose="05000000000000000000" charset="0"/>
                        <a:buChar char=""/>
                      </a:pPr>
                      <a:r>
                        <a:rPr lang="zh-CN" altLang="en-US" sz="1400">
                          <a:sym typeface="+mn-ea"/>
                        </a:rPr>
                        <a:t>与企业的合作优势在于自由灵活，可以形成多元的合作</a:t>
                      </a:r>
                      <a:r>
                        <a:rPr lang="zh-CN" altLang="en-US" sz="1400">
                          <a:sym typeface="+mn-ea"/>
                        </a:rPr>
                        <a:t>关系</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b="1">
                          <a:solidFill>
                            <a:schemeClr val="accent1">
                              <a:lumMod val="60000"/>
                              <a:lumOff val="40000"/>
                            </a:schemeClr>
                          </a:solidFill>
                          <a:sym typeface="+mn-ea"/>
                        </a:rPr>
                        <a:t>受限于整体经济大环境的不景气，企业用于支持公益的资金体量也开始减少</a:t>
                      </a:r>
                      <a:endParaRPr lang="zh-CN" altLang="en-US" sz="1400">
                        <a:solidFill>
                          <a:schemeClr val="accent1">
                            <a:lumMod val="75000"/>
                          </a:schemeClr>
                        </a:solidFill>
                      </a:endParaRPr>
                    </a:p>
                  </a:txBody>
                  <a:tcPr anchor="ctr" anchorCtr="0">
                    <a:lnL w="12700" cmpd="sng">
                      <a:noFill/>
                    </a:lnL>
                    <a:lnR w="12700" cmpd="sng">
                      <a:noFill/>
                    </a:lnR>
                    <a:lnT w="12700">
                      <a:solidFill>
                        <a:schemeClr val="accent1">
                          <a:lumMod val="60000"/>
                          <a:lumOff val="40000"/>
                        </a:schemeClr>
                      </a:solidFill>
                      <a:prstDash val="dashDot"/>
                    </a:lnT>
                    <a:lnB w="12700">
                      <a:solidFill>
                        <a:schemeClr val="accent1">
                          <a:lumMod val="60000"/>
                          <a:lumOff val="40000"/>
                        </a:schemeClr>
                      </a:solidFill>
                      <a:prstDash val="dashDot"/>
                    </a:lnB>
                    <a:noFill/>
                  </a:tcPr>
                </a:tc>
              </a:tr>
              <a:tr h="755015">
                <a:tc>
                  <a:txBody>
                    <a:bodyPr/>
                    <a:p>
                      <a:pPr algn="r">
                        <a:buNone/>
                      </a:pPr>
                      <a:r>
                        <a:rPr lang="zh-CN" altLang="en-US" sz="1600" i="1">
                          <a:solidFill>
                            <a:schemeClr val="accent1">
                              <a:lumMod val="75000"/>
                            </a:schemeClr>
                          </a:solidFill>
                        </a:rPr>
                        <a:t>资助型基金会</a:t>
                      </a: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algn="r">
                        <a:buNone/>
                      </a:pP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marL="285750" indent="-285750" algn="l">
                        <a:buClr>
                          <a:srgbClr val="5E62BA"/>
                        </a:buClr>
                        <a:buSzPct val="80000"/>
                        <a:buFont typeface="Wingdings" panose="05000000000000000000" charset="0"/>
                        <a:buChar char=""/>
                      </a:pPr>
                      <a:r>
                        <a:rPr lang="zh-CN" altLang="en-US" sz="1400">
                          <a:sym typeface="+mn-ea"/>
                        </a:rPr>
                        <a:t>基金会对合作伙伴的要求</a:t>
                      </a:r>
                      <a:r>
                        <a:rPr lang="zh-CN" altLang="en-US" sz="1400">
                          <a:sym typeface="+mn-ea"/>
                        </a:rPr>
                        <a:t>较高</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与基金会的</a:t>
                      </a:r>
                      <a:r>
                        <a:rPr lang="zh-CN" altLang="en-US" sz="1400" b="1">
                          <a:solidFill>
                            <a:schemeClr val="accent1">
                              <a:lumMod val="60000"/>
                              <a:lumOff val="40000"/>
                            </a:schemeClr>
                          </a:solidFill>
                          <a:sym typeface="+mn-ea"/>
                        </a:rPr>
                        <a:t>合作往往呈短期合作</a:t>
                      </a:r>
                      <a:r>
                        <a:rPr lang="zh-CN" altLang="en-US" sz="1400">
                          <a:sym typeface="+mn-ea"/>
                        </a:rPr>
                        <a:t>，长期合作较少</a:t>
                      </a:r>
                      <a:r>
                        <a:rPr lang="en-US" altLang="zh-CN" sz="1400" baseline="30000">
                          <a:sym typeface="+mn-ea"/>
                        </a:rPr>
                        <a:t>1</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资助总体量开始减少，部分资助型基金会也开始转型</a:t>
                      </a:r>
                      <a:endParaRPr lang="zh-CN" altLang="en-US" sz="1400">
                        <a:solidFill>
                          <a:schemeClr val="accent1">
                            <a:lumMod val="75000"/>
                          </a:schemeClr>
                        </a:solidFill>
                        <a:sym typeface="+mn-ea"/>
                      </a:endParaRPr>
                    </a:p>
                  </a:txBody>
                  <a:tcPr anchor="ctr" anchorCtr="0">
                    <a:lnL w="12700" cmpd="sng">
                      <a:noFill/>
                    </a:lnL>
                    <a:lnR w="12700" cmpd="sng">
                      <a:noFill/>
                    </a:lnR>
                    <a:lnT w="12700">
                      <a:solidFill>
                        <a:schemeClr val="accent1">
                          <a:lumMod val="60000"/>
                          <a:lumOff val="40000"/>
                        </a:schemeClr>
                      </a:solidFill>
                      <a:prstDash val="dashDot"/>
                    </a:lnT>
                    <a:lnB w="12700">
                      <a:solidFill>
                        <a:schemeClr val="accent1">
                          <a:lumMod val="60000"/>
                          <a:lumOff val="40000"/>
                        </a:schemeClr>
                      </a:solidFill>
                      <a:prstDash val="dashDot"/>
                    </a:lnB>
                    <a:noFill/>
                  </a:tcPr>
                </a:tc>
              </a:tr>
              <a:tr h="345440">
                <a:tc>
                  <a:txBody>
                    <a:bodyPr/>
                    <a:p>
                      <a:pPr algn="r">
                        <a:buNone/>
                      </a:pPr>
                      <a:r>
                        <a:rPr lang="zh-CN" altLang="en-US" sz="1600" i="1">
                          <a:solidFill>
                            <a:schemeClr val="accent1">
                              <a:lumMod val="75000"/>
                            </a:schemeClr>
                          </a:solidFill>
                        </a:rPr>
                        <a:t>高净值人群</a:t>
                      </a: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algn="r">
                        <a:buNone/>
                      </a:pPr>
                      <a:endParaRPr lang="zh-CN" altLang="en-US" sz="1600" i="1">
                        <a:solidFill>
                          <a:schemeClr val="accent1">
                            <a:lumMod val="75000"/>
                          </a:schemeClr>
                        </a:solidFill>
                      </a:endParaRPr>
                    </a:p>
                  </a:txBody>
                  <a:tcPr anchor="ctr" anchorCtr="0">
                    <a:lnL w="12700" cmpd="sng">
                      <a:noFill/>
                    </a:lnL>
                    <a:lnR w="12700" cmpd="sng">
                      <a:noFill/>
                    </a:lnR>
                    <a:lnT>
                      <a:noFill/>
                    </a:lnT>
                    <a:lnB>
                      <a:noFill/>
                    </a:lnB>
                    <a:noFill/>
                  </a:tcPr>
                </a:tc>
                <a:tc>
                  <a:txBody>
                    <a:bodyPr/>
                    <a:p>
                      <a:pPr marL="285750" indent="-285750" algn="l">
                        <a:buClr>
                          <a:srgbClr val="5E62BA"/>
                        </a:buClr>
                        <a:buSzPct val="80000"/>
                        <a:buFont typeface="Wingdings" panose="05000000000000000000" charset="0"/>
                        <a:buChar char=""/>
                      </a:pPr>
                      <a:r>
                        <a:rPr lang="zh-CN" altLang="en-US" sz="1400">
                          <a:sym typeface="+mn-ea"/>
                        </a:rPr>
                        <a:t>虽然被认为是蓝海，但大部分组织</a:t>
                      </a:r>
                      <a:r>
                        <a:rPr lang="zh-CN" altLang="en-US" sz="1400" b="1">
                          <a:solidFill>
                            <a:schemeClr val="accent1">
                              <a:lumMod val="60000"/>
                              <a:lumOff val="40000"/>
                            </a:schemeClr>
                          </a:solidFill>
                          <a:sym typeface="+mn-ea"/>
                        </a:rPr>
                        <a:t>缺少面向高净值个人的筹款资源与筹款方法论</a:t>
                      </a:r>
                      <a:endParaRPr lang="zh-CN" altLang="en-US" sz="1400" b="1">
                        <a:solidFill>
                          <a:schemeClr val="accent1">
                            <a:lumMod val="60000"/>
                            <a:lumOff val="40000"/>
                          </a:schemeClr>
                        </a:solidFill>
                      </a:endParaRPr>
                    </a:p>
                  </a:txBody>
                  <a:tcPr anchor="ctr" anchorCtr="0">
                    <a:lnL w="12700" cmpd="sng">
                      <a:noFill/>
                    </a:lnL>
                    <a:lnR w="12700" cmpd="sng">
                      <a:noFill/>
                    </a:lnR>
                    <a:lnT w="12700">
                      <a:solidFill>
                        <a:schemeClr val="accent1">
                          <a:lumMod val="60000"/>
                          <a:lumOff val="40000"/>
                        </a:schemeClr>
                      </a:solidFill>
                      <a:prstDash val="dashDot"/>
                    </a:lnT>
                    <a:lnB w="12700">
                      <a:solidFill>
                        <a:schemeClr val="accent1">
                          <a:lumMod val="60000"/>
                          <a:lumOff val="40000"/>
                        </a:schemeClr>
                      </a:solidFill>
                      <a:prstDash val="dashDot"/>
                    </a:lnB>
                    <a:noFill/>
                  </a:tcPr>
                </a:tc>
              </a:tr>
              <a:tr h="981075">
                <a:tc>
                  <a:txBody>
                    <a:bodyPr/>
                    <a:p>
                      <a:pPr algn="r">
                        <a:buNone/>
                      </a:pPr>
                      <a:r>
                        <a:rPr lang="zh-CN" altLang="en-US" sz="1600" i="1">
                          <a:solidFill>
                            <a:schemeClr val="accent1">
                              <a:lumMod val="75000"/>
                            </a:schemeClr>
                          </a:solidFill>
                        </a:rPr>
                        <a:t>公众捐款</a:t>
                      </a:r>
                      <a:endParaRPr lang="zh-CN" altLang="en-US" sz="1600" i="1">
                        <a:solidFill>
                          <a:schemeClr val="accent1">
                            <a:lumMod val="75000"/>
                          </a:schemeClr>
                        </a:solidFill>
                      </a:endParaRPr>
                    </a:p>
                  </a:txBody>
                  <a:tcPr anchor="ctr" anchorCtr="0">
                    <a:lnL w="12700" cmpd="sng">
                      <a:noFill/>
                    </a:lnL>
                    <a:lnR w="12700" cmpd="sng">
                      <a:noFill/>
                    </a:lnR>
                    <a:lnT>
                      <a:noFill/>
                    </a:lnT>
                    <a:lnB w="28575" cmpd="sng">
                      <a:solidFill>
                        <a:schemeClr val="accent1">
                          <a:lumMod val="75000"/>
                        </a:schemeClr>
                      </a:solidFill>
                      <a:prstDash val="solid"/>
                    </a:lnB>
                    <a:noFill/>
                  </a:tcPr>
                </a:tc>
                <a:tc>
                  <a:txBody>
                    <a:bodyPr/>
                    <a:p>
                      <a:pPr algn="r">
                        <a:buNone/>
                      </a:pPr>
                      <a:endParaRPr lang="zh-CN" altLang="en-US" sz="1600" i="1">
                        <a:solidFill>
                          <a:schemeClr val="accent1">
                            <a:lumMod val="75000"/>
                          </a:schemeClr>
                        </a:solidFill>
                      </a:endParaRPr>
                    </a:p>
                  </a:txBody>
                  <a:tcPr anchor="ctr" anchorCtr="0">
                    <a:lnL w="12700" cmpd="sng">
                      <a:noFill/>
                    </a:lnL>
                    <a:lnR w="12700" cmpd="sng">
                      <a:noFill/>
                    </a:lnR>
                    <a:lnT>
                      <a:noFill/>
                    </a:lnT>
                    <a:lnB w="28575" cmpd="sng">
                      <a:solidFill>
                        <a:schemeClr val="accent1">
                          <a:lumMod val="75000"/>
                        </a:schemeClr>
                      </a:solidFill>
                      <a:prstDash val="solid"/>
                    </a:lnB>
                    <a:noFill/>
                  </a:tcPr>
                </a:tc>
                <a:tc>
                  <a:txBody>
                    <a:bodyPr/>
                    <a:p>
                      <a:pPr marL="285750" indent="-285750" algn="l">
                        <a:buClr>
                          <a:srgbClr val="5E62BA"/>
                        </a:buClr>
                        <a:buSzPct val="80000"/>
                        <a:buFont typeface="Wingdings" panose="05000000000000000000" charset="0"/>
                        <a:buChar char=""/>
                      </a:pPr>
                      <a:r>
                        <a:rPr lang="zh-CN" altLang="en-US" sz="1400">
                          <a:sym typeface="+mn-ea"/>
                        </a:rPr>
                        <a:t>公众捐款</a:t>
                      </a:r>
                      <a:r>
                        <a:rPr lang="zh-CN" altLang="en-US" sz="1400" b="1">
                          <a:solidFill>
                            <a:schemeClr val="accent1">
                              <a:lumMod val="60000"/>
                              <a:lumOff val="40000"/>
                            </a:schemeClr>
                          </a:solidFill>
                          <a:sym typeface="+mn-ea"/>
                        </a:rPr>
                        <a:t>相对稳定，</a:t>
                      </a:r>
                      <a:r>
                        <a:rPr lang="zh-CN" altLang="en-US" sz="1400">
                          <a:sym typeface="+mn-ea"/>
                        </a:rPr>
                        <a:t>根据灵析数据统计，</a:t>
                      </a:r>
                      <a:r>
                        <a:rPr lang="zh-CN" altLang="en-US" sz="1400" b="1">
                          <a:solidFill>
                            <a:schemeClr val="accent1">
                              <a:lumMod val="60000"/>
                              <a:lumOff val="40000"/>
                            </a:schemeClr>
                          </a:solidFill>
                          <a:sym typeface="+mn-ea"/>
                        </a:rPr>
                        <a:t>一年存留率达64%，三年存留率达56.4%</a:t>
                      </a:r>
                      <a:r>
                        <a:rPr lang="zh-CN" altLang="en-US" sz="1400">
                          <a:sym typeface="+mn-ea"/>
                        </a:rPr>
                        <a:t>。</a:t>
                      </a:r>
                      <a:r>
                        <a:rPr lang="en-US" altLang="zh-CN" sz="1400" baseline="30000">
                          <a:sym typeface="+mn-ea"/>
                        </a:rPr>
                        <a:t>2</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仍有一定潜力可以挖掘，且六和有过往成功经验</a:t>
                      </a:r>
                      <a:r>
                        <a:rPr lang="en-US" altLang="zh-CN" sz="1400">
                          <a:sym typeface="+mn-ea"/>
                        </a:rPr>
                        <a:t>*</a:t>
                      </a:r>
                      <a:endParaRPr lang="zh-CN" altLang="en-US" sz="1400">
                        <a:sym typeface="+mn-ea"/>
                      </a:endParaRPr>
                    </a:p>
                    <a:p>
                      <a:pPr marL="285750" indent="-285750" algn="l">
                        <a:buClr>
                          <a:srgbClr val="5E62BA"/>
                        </a:buClr>
                        <a:buSzPct val="80000"/>
                        <a:buFont typeface="Wingdings" panose="05000000000000000000" charset="0"/>
                        <a:buChar char=""/>
                      </a:pPr>
                      <a:r>
                        <a:rPr lang="zh-CN" altLang="en-US" sz="1400">
                          <a:sym typeface="+mn-ea"/>
                        </a:rPr>
                        <a:t>需要与公众之间建立形成沟通与信任的关系</a:t>
                      </a:r>
                      <a:r>
                        <a:rPr lang="en-US" altLang="zh-CN" sz="1400" baseline="30000">
                          <a:sym typeface="+mn-ea"/>
                        </a:rPr>
                        <a:t>1</a:t>
                      </a:r>
                      <a:endParaRPr lang="en-US" altLang="zh-CN" sz="1400" baseline="30000">
                        <a:sym typeface="+mn-ea"/>
                      </a:endParaRPr>
                    </a:p>
                  </a:txBody>
                  <a:tcPr anchor="ctr" anchorCtr="0">
                    <a:lnL w="12700" cmpd="sng">
                      <a:noFill/>
                    </a:lnL>
                    <a:lnR w="12700" cmpd="sng">
                      <a:noFill/>
                    </a:lnR>
                    <a:lnT w="12700">
                      <a:solidFill>
                        <a:schemeClr val="accent1">
                          <a:lumMod val="60000"/>
                          <a:lumOff val="40000"/>
                        </a:schemeClr>
                      </a:solidFill>
                      <a:prstDash val="dashDot"/>
                    </a:lnT>
                    <a:lnB w="28575" cmpd="sng">
                      <a:solidFill>
                        <a:schemeClr val="accent1">
                          <a:lumMod val="75000"/>
                        </a:schemeClr>
                      </a:solidFill>
                      <a:prstDash val="solid"/>
                    </a:lnB>
                    <a:noFill/>
                  </a:tcPr>
                </a:tc>
              </a:tr>
            </a:tbl>
          </a:graphicData>
        </a:graphic>
      </p:graphicFrame>
      <p:sp>
        <p:nvSpPr>
          <p:cNvPr id="55" name="TextBox 2"/>
          <p:cNvSpPr txBox="1"/>
          <p:nvPr>
            <p:custDataLst>
              <p:tags r:id="rId1"/>
            </p:custDataLst>
          </p:nvPr>
        </p:nvSpPr>
        <p:spPr>
          <a:xfrm>
            <a:off x="8692619" y="6305074"/>
            <a:ext cx="3499485" cy="553085"/>
          </a:xfrm>
          <a:prstGeom prst="rect">
            <a:avLst/>
          </a:prstGeom>
          <a:noFill/>
        </p:spPr>
        <p:txBody>
          <a:bodyPr wrap="none" rtlCol="0">
            <a:spAutoFit/>
          </a:bodyPr>
          <a:p>
            <a:pPr algn="r">
              <a:buClr>
                <a:srgbClr val="2D97C8"/>
              </a:buClr>
            </a:pPr>
            <a:r>
              <a:rPr lang="en-US" altLang="zh-CN" sz="1000" i="1" dirty="0">
                <a:solidFill>
                  <a:schemeClr val="bg2">
                    <a:lumMod val="75000"/>
                  </a:schemeClr>
                </a:solidFill>
                <a:cs typeface="+mn-ea"/>
                <a:sym typeface="+mn-lt"/>
              </a:rPr>
              <a:t>1. </a:t>
            </a:r>
            <a:r>
              <a:rPr lang="zh-CN" altLang="en-US" sz="1000" i="1" dirty="0">
                <a:solidFill>
                  <a:schemeClr val="bg2">
                    <a:lumMod val="75000"/>
                  </a:schemeClr>
                </a:solidFill>
                <a:cs typeface="+mn-ea"/>
                <a:sym typeface="+mn-lt"/>
              </a:rPr>
              <a:t>内容来源于</a:t>
            </a:r>
            <a:r>
              <a:rPr lang="zh-CN" sz="1000" i="1" dirty="0">
                <a:solidFill>
                  <a:schemeClr val="bg2">
                    <a:lumMod val="75000"/>
                  </a:schemeClr>
                </a:solidFill>
                <a:cs typeface="+mn-ea"/>
                <a:sym typeface="+mn-lt"/>
              </a:rPr>
              <a:t>《第四届中国基金会评价榜》</a:t>
            </a:r>
            <a:endParaRPr lang="zh-CN" sz="1000" i="1" dirty="0">
              <a:solidFill>
                <a:schemeClr val="bg2">
                  <a:lumMod val="75000"/>
                </a:schemeClr>
              </a:solidFill>
              <a:cs typeface="+mn-ea"/>
              <a:sym typeface="+mn-lt"/>
            </a:endParaRPr>
          </a:p>
          <a:p>
            <a:pPr algn="r">
              <a:buClr>
                <a:srgbClr val="2D97C8"/>
              </a:buClr>
            </a:pPr>
            <a:r>
              <a:rPr lang="en-US" altLang="zh-CN" sz="1000" i="1" dirty="0">
                <a:solidFill>
                  <a:schemeClr val="bg2">
                    <a:lumMod val="75000"/>
                  </a:schemeClr>
                </a:solidFill>
                <a:cs typeface="+mn-ea"/>
                <a:sym typeface="+mn-lt"/>
              </a:rPr>
              <a:t>2. </a:t>
            </a:r>
            <a:r>
              <a:rPr lang="zh-CN" altLang="en-US" sz="1000" i="1" dirty="0">
                <a:solidFill>
                  <a:schemeClr val="bg2">
                    <a:lumMod val="75000"/>
                  </a:schemeClr>
                </a:solidFill>
                <a:cs typeface="+mn-ea"/>
                <a:sym typeface="+mn-lt"/>
              </a:rPr>
              <a:t>内容来源于《灵析月捐发展报告 2023》</a:t>
            </a:r>
            <a:endParaRPr lang="zh-CN" altLang="en-US" sz="1000" i="1" dirty="0">
              <a:solidFill>
                <a:schemeClr val="bg2">
                  <a:lumMod val="75000"/>
                </a:schemeClr>
              </a:solidFill>
              <a:cs typeface="+mn-ea"/>
              <a:sym typeface="+mn-lt"/>
            </a:endParaRPr>
          </a:p>
          <a:p>
            <a:pPr algn="r">
              <a:buClr>
                <a:srgbClr val="2D97C8"/>
              </a:buClr>
            </a:pPr>
            <a:r>
              <a:rPr lang="en-US" altLang="zh-CN" sz="1000" i="1" dirty="0">
                <a:solidFill>
                  <a:schemeClr val="bg2">
                    <a:lumMod val="75000"/>
                  </a:schemeClr>
                </a:solidFill>
                <a:cs typeface="+mn-ea"/>
                <a:sym typeface="+mn-lt"/>
              </a:rPr>
              <a:t>*  </a:t>
            </a:r>
            <a:r>
              <a:rPr lang="zh-CN" altLang="en-US" sz="1000" i="1" dirty="0">
                <a:solidFill>
                  <a:schemeClr val="bg2">
                    <a:lumMod val="75000"/>
                  </a:schemeClr>
                </a:solidFill>
                <a:cs typeface="+mn-ea"/>
                <a:sym typeface="+mn-lt"/>
              </a:rPr>
              <a:t>腾讯</a:t>
            </a:r>
            <a:r>
              <a:rPr lang="zh-CN" altLang="en-US" sz="1000" i="1" dirty="0">
                <a:solidFill>
                  <a:schemeClr val="bg2">
                    <a:lumMod val="75000"/>
                  </a:schemeClr>
                </a:solidFill>
                <a:cs typeface="+mn-ea"/>
                <a:sym typeface="+mn-lt"/>
              </a:rPr>
              <a:t>公益《学生被冤偷东西，老师居然这么做，真赞！》</a:t>
            </a:r>
            <a:endParaRPr lang="zh-CN" altLang="en-US" sz="1000" i="1" dirty="0">
              <a:solidFill>
                <a:schemeClr val="bg2">
                  <a:lumMod val="75000"/>
                </a:schemeClr>
              </a:solidFill>
              <a:cs typeface="+mn-ea"/>
              <a:sym typeface="+mn-lt"/>
            </a:endParaRPr>
          </a:p>
        </p:txBody>
      </p:sp>
      <p:sp>
        <p:nvSpPr>
          <p:cNvPr id="56" name="iSḷiďè"/>
          <p:cNvSpPr/>
          <p:nvPr/>
        </p:nvSpPr>
        <p:spPr>
          <a:xfrm>
            <a:off x="496570" y="5433060"/>
            <a:ext cx="8916670" cy="1172845"/>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spcAft>
                <a:spcPts val="200"/>
              </a:spcAft>
              <a:buFont typeface="Arial" panose="020B0604020202020204" pitchFamily="34" charset="0"/>
              <a:buNone/>
            </a:pPr>
            <a:r>
              <a:rPr kumimoji="1" lang="zh-CN" altLang="en-US" sz="1200" dirty="0">
                <a:solidFill>
                  <a:schemeClr val="tx1"/>
                </a:solidFill>
                <a:cs typeface="+mn-ea"/>
                <a:sym typeface="+mn-lt"/>
              </a:rPr>
              <a:t>虽然企业与基金会仍然是公益行业资金的主要来源，但收到疫情与社会经济大环境影响，企业与基金会的资金资助开始收缩。而近年来，</a:t>
            </a:r>
            <a:r>
              <a:rPr kumimoji="1" lang="en-US" altLang="zh-CN" sz="1200" dirty="0">
                <a:solidFill>
                  <a:schemeClr val="tx1"/>
                </a:solidFill>
                <a:cs typeface="+mn-ea"/>
                <a:sym typeface="+mn-lt"/>
              </a:rPr>
              <a:t>C</a:t>
            </a:r>
            <a:r>
              <a:rPr kumimoji="1" lang="zh-CN" altLang="en-US" sz="1200" dirty="0">
                <a:solidFill>
                  <a:schemeClr val="tx1"/>
                </a:solidFill>
                <a:cs typeface="+mn-ea"/>
                <a:sym typeface="+mn-lt"/>
              </a:rPr>
              <a:t>端捐赠，以高净值人群和公众捐款为主的资金来源，活跃人数与单笔平均月捐额均呈上升</a:t>
            </a:r>
            <a:r>
              <a:rPr kumimoji="1" lang="zh-CN" altLang="en-US" sz="1200" dirty="0">
                <a:solidFill>
                  <a:schemeClr val="tx1"/>
                </a:solidFill>
                <a:cs typeface="+mn-ea"/>
                <a:sym typeface="+mn-lt"/>
              </a:rPr>
              <a:t>趋势。</a:t>
            </a:r>
            <a:endParaRPr kumimoji="1" lang="zh-CN" altLang="en-US" sz="1200" dirty="0">
              <a:solidFill>
                <a:schemeClr val="tx1"/>
              </a:solidFill>
              <a:cs typeface="+mn-ea"/>
              <a:sym typeface="+mn-lt"/>
            </a:endParaRPr>
          </a:p>
          <a:p>
            <a:pPr indent="0">
              <a:spcAft>
                <a:spcPts val="200"/>
              </a:spcAft>
              <a:buFont typeface="Arial" panose="020B0604020202020204" pitchFamily="34" charset="0"/>
              <a:buNone/>
            </a:pPr>
            <a:endParaRPr kumimoji="1" lang="zh-CN" altLang="en-US" sz="1200" dirty="0">
              <a:solidFill>
                <a:schemeClr val="tx1"/>
              </a:solidFill>
              <a:cs typeface="+mn-ea"/>
              <a:sym typeface="+mn-lt"/>
            </a:endParaRPr>
          </a:p>
          <a:p>
            <a:pPr indent="0">
              <a:spcAft>
                <a:spcPts val="200"/>
              </a:spcAft>
              <a:buFont typeface="Arial" panose="020B0604020202020204" pitchFamily="34" charset="0"/>
              <a:buNone/>
            </a:pPr>
            <a:r>
              <a:rPr kumimoji="1" lang="zh-CN" altLang="en-US" sz="1200" dirty="0">
                <a:solidFill>
                  <a:schemeClr val="tx1"/>
                </a:solidFill>
                <a:cs typeface="+mn-ea"/>
                <a:sym typeface="+mn-lt"/>
              </a:rPr>
              <a:t>六和的资金来源本就不够多元，而在如今公众参与公益，从人数上和投入上都有明显上升的情况下，公众捐款作为六和多元化资金来源，可以考虑适当发展</a:t>
            </a:r>
            <a:r>
              <a:rPr kumimoji="1" lang="en-US" altLang="zh-CN" sz="1200" dirty="0">
                <a:solidFill>
                  <a:schemeClr val="tx1"/>
                </a:solidFill>
                <a:cs typeface="+mn-ea"/>
                <a:sym typeface="+mn-lt"/>
              </a:rPr>
              <a:t>C</a:t>
            </a:r>
            <a:r>
              <a:rPr kumimoji="1" lang="zh-CN" altLang="en-US" sz="1200" dirty="0">
                <a:solidFill>
                  <a:schemeClr val="tx1"/>
                </a:solidFill>
                <a:cs typeface="+mn-ea"/>
                <a:sym typeface="+mn-lt"/>
              </a:rPr>
              <a:t>端来源的捐赠</a:t>
            </a:r>
            <a:r>
              <a:rPr kumimoji="1" lang="zh-CN" altLang="en-US" sz="1200" dirty="0">
                <a:solidFill>
                  <a:schemeClr val="tx1"/>
                </a:solidFill>
                <a:cs typeface="+mn-ea"/>
                <a:sym typeface="+mn-lt"/>
              </a:rPr>
              <a:t>渠道。</a:t>
            </a:r>
            <a:endParaRPr kumimoji="1" lang="zh-CN" altLang="en-US" sz="1200" dirty="0">
              <a:solidFill>
                <a:schemeClr val="tx1"/>
              </a:solidFill>
              <a:cs typeface="+mn-ea"/>
              <a:sym typeface="+mn-lt"/>
            </a:endParaRPr>
          </a:p>
        </p:txBody>
      </p:sp>
      <p:pic>
        <p:nvPicPr>
          <p:cNvPr id="57" name="图片 56" descr="截屏2024-08-02 20.45.27"/>
          <p:cNvPicPr>
            <a:picLocks noChangeAspect="1"/>
          </p:cNvPicPr>
          <p:nvPr/>
        </p:nvPicPr>
        <p:blipFill>
          <a:blip r:embed="rId2"/>
          <a:stretch>
            <a:fillRect/>
          </a:stretch>
        </p:blipFill>
        <p:spPr>
          <a:xfrm>
            <a:off x="9565640" y="1464945"/>
            <a:ext cx="2380615" cy="1624965"/>
          </a:xfrm>
          <a:prstGeom prst="rect">
            <a:avLst/>
          </a:prstGeom>
        </p:spPr>
      </p:pic>
      <p:pic>
        <p:nvPicPr>
          <p:cNvPr id="58" name="图片 57" descr="截屏2024-08-02 20.45.54"/>
          <p:cNvPicPr>
            <a:picLocks noChangeAspect="1"/>
          </p:cNvPicPr>
          <p:nvPr/>
        </p:nvPicPr>
        <p:blipFill>
          <a:blip r:embed="rId3"/>
          <a:stretch>
            <a:fillRect/>
          </a:stretch>
        </p:blipFill>
        <p:spPr>
          <a:xfrm>
            <a:off x="9566275" y="3316605"/>
            <a:ext cx="2379980" cy="1942465"/>
          </a:xfrm>
          <a:prstGeom prst="rect">
            <a:avLst/>
          </a:prstGeom>
        </p:spPr>
      </p:pic>
      <p:pic>
        <p:nvPicPr>
          <p:cNvPr id="59" name="图片 58" descr="截屏2024-08-02 20.46.49"/>
          <p:cNvPicPr>
            <a:picLocks noChangeAspect="1"/>
          </p:cNvPicPr>
          <p:nvPr/>
        </p:nvPicPr>
        <p:blipFill>
          <a:blip r:embed="rId4"/>
          <a:stretch>
            <a:fillRect/>
          </a:stretch>
        </p:blipFill>
        <p:spPr>
          <a:xfrm>
            <a:off x="9641840" y="5544185"/>
            <a:ext cx="2329180" cy="687070"/>
          </a:xfrm>
          <a:prstGeom prst="rect">
            <a:avLst/>
          </a:prstGeom>
        </p:spPr>
      </p:pic>
      <p:sp>
        <p:nvSpPr>
          <p:cNvPr id="60" name="文本框 59"/>
          <p:cNvSpPr txBox="1"/>
          <p:nvPr/>
        </p:nvSpPr>
        <p:spPr>
          <a:xfrm>
            <a:off x="10158095" y="3089910"/>
            <a:ext cx="1195070" cy="198755"/>
          </a:xfrm>
          <a:prstGeom prst="rect">
            <a:avLst/>
          </a:prstGeom>
          <a:noFill/>
        </p:spPr>
        <p:txBody>
          <a:bodyPr wrap="square" rtlCol="0" anchor="t">
            <a:spAutoFit/>
          </a:bodyPr>
          <a:p>
            <a:pPr algn="ctr">
              <a:buClrTx/>
              <a:buSzTx/>
              <a:buFontTx/>
            </a:pPr>
            <a:r>
              <a:rPr lang="zh-CN" altLang="en-US" sz="700">
                <a:solidFill>
                  <a:schemeClr val="bg2">
                    <a:lumMod val="60000"/>
                    <a:lumOff val="40000"/>
                  </a:schemeClr>
                </a:solidFill>
              </a:rPr>
              <a:t>历年筹款额变化趋势</a:t>
            </a:r>
            <a:endParaRPr lang="zh-CN" altLang="en-US" sz="700">
              <a:solidFill>
                <a:schemeClr val="bg2">
                  <a:lumMod val="60000"/>
                  <a:lumOff val="40000"/>
                </a:schemeClr>
              </a:solidFill>
            </a:endParaRPr>
          </a:p>
        </p:txBody>
      </p:sp>
      <p:sp>
        <p:nvSpPr>
          <p:cNvPr id="61" name="文本框 60"/>
          <p:cNvSpPr txBox="1"/>
          <p:nvPr/>
        </p:nvSpPr>
        <p:spPr>
          <a:xfrm>
            <a:off x="9535795" y="5259070"/>
            <a:ext cx="2435860" cy="198755"/>
          </a:xfrm>
          <a:prstGeom prst="rect">
            <a:avLst/>
          </a:prstGeom>
          <a:noFill/>
        </p:spPr>
        <p:txBody>
          <a:bodyPr wrap="square" rtlCol="0" anchor="t">
            <a:spAutoFit/>
          </a:bodyPr>
          <a:p>
            <a:pPr algn="ctr">
              <a:buClrTx/>
              <a:buSzTx/>
              <a:buFontTx/>
            </a:pPr>
            <a:r>
              <a:rPr lang="zh-CN" altLang="en-US" sz="700">
                <a:solidFill>
                  <a:schemeClr val="bg2">
                    <a:lumMod val="60000"/>
                    <a:lumOff val="40000"/>
                  </a:schemeClr>
                </a:solidFill>
              </a:rPr>
              <a:t>历年累计月捐人数、新增人数和活跃月捐人数的发展趋势</a:t>
            </a:r>
            <a:endParaRPr lang="zh-CN" altLang="en-US" sz="700">
              <a:solidFill>
                <a:schemeClr val="bg2">
                  <a:lumMod val="60000"/>
                  <a:lumOff val="40000"/>
                </a:schemeClr>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32318" y="159281"/>
            <a:ext cx="11263212" cy="86793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r>
              <a:rPr lang="zh-CN" altLang="en-US" sz="2400" kern="0" dirty="0"/>
              <a:t>六和品牌传播部分目前属于自由发展状态，尚无专员负责品牌传播工作，传播频次一般且</a:t>
            </a:r>
            <a:r>
              <a:rPr lang="zh-CN" altLang="en-US" sz="2400" kern="0" dirty="0"/>
              <a:t>内容相对分散，对外难以形成清晰有效</a:t>
            </a:r>
            <a:r>
              <a:rPr lang="zh-CN" altLang="en-US" sz="2400" kern="0" dirty="0"/>
              <a:t>的品牌</a:t>
            </a:r>
            <a:r>
              <a:rPr lang="zh-CN" altLang="en-US" sz="2400" kern="0" dirty="0"/>
              <a:t>认知</a:t>
            </a:r>
            <a:endParaRPr lang="zh-CN" altLang="en-US" sz="2400" kern="0" dirty="0"/>
          </a:p>
        </p:txBody>
      </p:sp>
      <p:grpSp>
        <p:nvGrpSpPr>
          <p:cNvPr id="44" name="组合 43"/>
          <p:cNvGrpSpPr/>
          <p:nvPr/>
        </p:nvGrpSpPr>
        <p:grpSpPr>
          <a:xfrm>
            <a:off x="630768" y="1521487"/>
            <a:ext cx="2027177" cy="4729628"/>
            <a:chOff x="338668" y="1318287"/>
            <a:chExt cx="2027177" cy="4729628"/>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5926" b="64815"/>
            <a:stretch>
              <a:fillRect/>
            </a:stretch>
          </p:blipFill>
          <p:spPr>
            <a:xfrm>
              <a:off x="633919" y="3053483"/>
              <a:ext cx="1731926" cy="1096656"/>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5370" b="70741"/>
            <a:stretch>
              <a:fillRect/>
            </a:stretch>
          </p:blipFill>
          <p:spPr>
            <a:xfrm>
              <a:off x="633919" y="5152544"/>
              <a:ext cx="1731926" cy="89537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9074" b="66852"/>
            <a:stretch>
              <a:fillRect/>
            </a:stretch>
          </p:blipFill>
          <p:spPr>
            <a:xfrm>
              <a:off x="633919" y="4200186"/>
              <a:ext cx="1731926" cy="902312"/>
            </a:xfrm>
            <a:prstGeom prst="rect">
              <a:avLst/>
            </a:prstGeom>
          </p:spPr>
        </p:pic>
        <p:pic>
          <p:nvPicPr>
            <p:cNvPr id="10" name="图片 9"/>
            <p:cNvPicPr>
              <a:picLocks noChangeAspect="1"/>
            </p:cNvPicPr>
            <p:nvPr/>
          </p:nvPicPr>
          <p:blipFill>
            <a:blip r:embed="rId4"/>
            <a:stretch>
              <a:fillRect/>
            </a:stretch>
          </p:blipFill>
          <p:spPr>
            <a:xfrm>
              <a:off x="633919" y="1318287"/>
              <a:ext cx="1731926" cy="1678799"/>
            </a:xfrm>
            <a:prstGeom prst="rect">
              <a:avLst/>
            </a:prstGeom>
            <a:ln>
              <a:noFill/>
            </a:ln>
          </p:spPr>
        </p:pic>
        <p:sp>
          <p:nvSpPr>
            <p:cNvPr id="15" name="矩形 14"/>
            <p:cNvSpPr/>
            <p:nvPr/>
          </p:nvSpPr>
          <p:spPr>
            <a:xfrm>
              <a:off x="338668" y="1318287"/>
              <a:ext cx="301601" cy="1678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8668" y="3053483"/>
              <a:ext cx="301601" cy="10966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8668" y="4200186"/>
              <a:ext cx="301601" cy="902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8668" y="5152544"/>
              <a:ext cx="301601" cy="8953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38668" y="1865299"/>
              <a:ext cx="295251" cy="523220"/>
            </a:xfrm>
            <a:prstGeom prst="rect">
              <a:avLst/>
            </a:prstGeom>
            <a:noFill/>
          </p:spPr>
          <p:txBody>
            <a:bodyPr wrap="square" rtlCol="0">
              <a:spAutoFit/>
            </a:bodyPr>
            <a:lstStyle/>
            <a:p>
              <a:pPr algn="ctr"/>
              <a:r>
                <a:rPr lang="zh-CN" altLang="en-US" sz="1400" dirty="0"/>
                <a:t>官网</a:t>
              </a:r>
              <a:endParaRPr lang="zh-CN" altLang="en-US" sz="1400" dirty="0"/>
            </a:p>
          </p:txBody>
        </p:sp>
        <p:sp>
          <p:nvSpPr>
            <p:cNvPr id="24" name="文本框 23"/>
            <p:cNvSpPr txBox="1"/>
            <p:nvPr/>
          </p:nvSpPr>
          <p:spPr>
            <a:xfrm>
              <a:off x="356637" y="3340201"/>
              <a:ext cx="295251" cy="523220"/>
            </a:xfrm>
            <a:prstGeom prst="rect">
              <a:avLst/>
            </a:prstGeom>
            <a:noFill/>
          </p:spPr>
          <p:txBody>
            <a:bodyPr wrap="square" rtlCol="0">
              <a:spAutoFit/>
            </a:bodyPr>
            <a:lstStyle/>
            <a:p>
              <a:pPr algn="ctr"/>
              <a:r>
                <a:rPr lang="zh-CN" altLang="en-US" sz="1400" dirty="0"/>
                <a:t>抖音</a:t>
              </a:r>
              <a:endParaRPr lang="zh-CN" altLang="en-US" sz="1400" dirty="0"/>
            </a:p>
          </p:txBody>
        </p:sp>
        <p:sp>
          <p:nvSpPr>
            <p:cNvPr id="25" name="文本框 24"/>
            <p:cNvSpPr txBox="1"/>
            <p:nvPr/>
          </p:nvSpPr>
          <p:spPr>
            <a:xfrm>
              <a:off x="356637" y="4282010"/>
              <a:ext cx="295251" cy="738664"/>
            </a:xfrm>
            <a:prstGeom prst="rect">
              <a:avLst/>
            </a:prstGeom>
            <a:noFill/>
          </p:spPr>
          <p:txBody>
            <a:bodyPr wrap="square" rtlCol="0">
              <a:spAutoFit/>
            </a:bodyPr>
            <a:lstStyle/>
            <a:p>
              <a:pPr algn="ctr"/>
              <a:r>
                <a:rPr lang="zh-CN" altLang="en-US" sz="1400" dirty="0"/>
                <a:t>公众号</a:t>
              </a:r>
              <a:endParaRPr lang="zh-CN" altLang="en-US" sz="1400" dirty="0"/>
            </a:p>
          </p:txBody>
        </p:sp>
        <p:sp>
          <p:nvSpPr>
            <p:cNvPr id="26" name="文本框 25"/>
            <p:cNvSpPr txBox="1"/>
            <p:nvPr/>
          </p:nvSpPr>
          <p:spPr>
            <a:xfrm>
              <a:off x="356637" y="5230897"/>
              <a:ext cx="295251" cy="738664"/>
            </a:xfrm>
            <a:prstGeom prst="rect">
              <a:avLst/>
            </a:prstGeom>
            <a:noFill/>
          </p:spPr>
          <p:txBody>
            <a:bodyPr wrap="square" rtlCol="0">
              <a:spAutoFit/>
            </a:bodyPr>
            <a:lstStyle/>
            <a:p>
              <a:pPr algn="ctr"/>
              <a:r>
                <a:rPr lang="zh-CN" altLang="en-US" sz="1400" dirty="0"/>
                <a:t>视频号</a:t>
              </a:r>
              <a:endParaRPr lang="zh-CN" altLang="en-US" sz="1400" dirty="0"/>
            </a:p>
          </p:txBody>
        </p:sp>
      </p:grpSp>
      <p:sp>
        <p:nvSpPr>
          <p:cNvPr id="30" name="文本框 29"/>
          <p:cNvSpPr txBox="1"/>
          <p:nvPr/>
        </p:nvSpPr>
        <p:spPr>
          <a:xfrm>
            <a:off x="2931795" y="1878357"/>
            <a:ext cx="8793713" cy="1322070"/>
          </a:xfrm>
          <a:prstGeom prst="rect">
            <a:avLst/>
          </a:prstGeom>
          <a:noFill/>
        </p:spPr>
        <p:txBody>
          <a:bodyPr wrap="square">
            <a:spAutoFit/>
          </a:bodyPr>
          <a:lstStyle/>
          <a:p>
            <a:pPr marL="285750" lvl="0" indent="-285750" algn="l" fontAlgn="base">
              <a:lnSpc>
                <a:spcPct val="100000"/>
              </a:lnSpc>
              <a:spcBef>
                <a:spcPct val="0"/>
              </a:spcBef>
              <a:spcAft>
                <a:spcPct val="0"/>
              </a:spcAft>
              <a:buClr>
                <a:srgbClr val="5E62BA"/>
              </a:buClr>
              <a:buSzPct val="80000"/>
              <a:buFont typeface="Wingdings" panose="05000000000000000000" charset="0"/>
              <a:buChar char=""/>
              <a:defRPr/>
            </a:pPr>
            <a:r>
              <a:rPr kumimoji="1" lang="zh-CN" altLang="en-US" sz="1600" b="1" dirty="0">
                <a:solidFill>
                  <a:srgbClr val="31368D"/>
                </a:solidFill>
                <a:latin typeface="微软雅黑" panose="020B0503020204020204" pitchFamily="34" charset="-122"/>
                <a:ea typeface="微软雅黑" panose="020B0503020204020204" pitchFamily="34" charset="-122"/>
              </a:rPr>
              <a:t>传播媒介：</a:t>
            </a:r>
            <a:r>
              <a:rPr kumimoji="1" lang="zh-CN" altLang="en-US" sz="1600" dirty="0">
                <a:solidFill>
                  <a:srgbClr val="31368D"/>
                </a:solidFill>
                <a:latin typeface="微软雅黑" panose="020B0503020204020204" pitchFamily="34" charset="-122"/>
                <a:ea typeface="微软雅黑" panose="020B0503020204020204" pitchFamily="34" charset="-122"/>
              </a:rPr>
              <a:t>主要在公众号、视频号、抖音，官网</a:t>
            </a:r>
            <a:r>
              <a:rPr kumimoji="1" lang="zh-CN" altLang="en-US" sz="1600" dirty="0">
                <a:solidFill>
                  <a:srgbClr val="31368D"/>
                </a:solidFill>
                <a:latin typeface="微软雅黑" panose="020B0503020204020204" pitchFamily="34" charset="-122"/>
                <a:ea typeface="微软雅黑" panose="020B0503020204020204" pitchFamily="34" charset="-122"/>
              </a:rPr>
              <a:t>与微博使用较少</a:t>
            </a:r>
            <a:endParaRPr kumimoji="1" lang="en-US" altLang="zh-CN" sz="16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00000"/>
              </a:lnSpc>
              <a:spcBef>
                <a:spcPct val="0"/>
              </a:spcBef>
              <a:spcAft>
                <a:spcPct val="0"/>
              </a:spcAft>
              <a:buClr>
                <a:srgbClr val="5E62BA"/>
              </a:buClr>
              <a:buSzPct val="80000"/>
              <a:buFont typeface="Wingdings" panose="05000000000000000000" charset="0"/>
              <a:buChar char=""/>
              <a:defRPr/>
            </a:pPr>
            <a:r>
              <a:rPr kumimoji="1" lang="zh-CN" altLang="en-US" sz="1600" b="1" dirty="0">
                <a:solidFill>
                  <a:srgbClr val="31368D"/>
                </a:solidFill>
                <a:latin typeface="微软雅黑" panose="020B0503020204020204" pitchFamily="34" charset="-122"/>
                <a:ea typeface="微软雅黑" panose="020B0503020204020204" pitchFamily="34" charset="-122"/>
              </a:rPr>
              <a:t>运作机制：尚未设置传播专岗，</a:t>
            </a:r>
            <a:r>
              <a:rPr kumimoji="1" lang="zh-CN" altLang="en-US" sz="1600" dirty="0">
                <a:solidFill>
                  <a:srgbClr val="31368D"/>
                </a:solidFill>
                <a:latin typeface="微软雅黑" panose="020B0503020204020204" pitchFamily="34" charset="-122"/>
                <a:ea typeface="微软雅黑" panose="020B0503020204020204" pitchFamily="34" charset="-122"/>
              </a:rPr>
              <a:t>由总部统一规划传播活动，</a:t>
            </a:r>
            <a:r>
              <a:rPr kumimoji="1" lang="zh-CN" altLang="en-US" sz="1600" dirty="0">
                <a:solidFill>
                  <a:srgbClr val="31368D"/>
                </a:solidFill>
                <a:latin typeface="微软雅黑" panose="020B0503020204020204" pitchFamily="34" charset="-122"/>
                <a:ea typeface="微软雅黑" panose="020B0503020204020204" pitchFamily="34" charset="-122"/>
                <a:sym typeface="+mn-ea"/>
              </a:rPr>
              <a:t>向各项目收集素材，</a:t>
            </a:r>
            <a:r>
              <a:rPr kumimoji="1" lang="zh-CN" altLang="en-US" sz="1600" dirty="0">
                <a:solidFill>
                  <a:srgbClr val="31368D"/>
                </a:solidFill>
                <a:latin typeface="微软雅黑" panose="020B0503020204020204" pitchFamily="34" charset="-122"/>
                <a:ea typeface="微软雅黑" panose="020B0503020204020204" pitchFamily="34" charset="-122"/>
              </a:rPr>
              <a:t>各项目负责人通过线上协作发布所在项目内容，没有明确的传播目标，也缺乏对传播内容的品牌化处理</a:t>
            </a:r>
            <a:endParaRPr kumimoji="1" lang="en-US" altLang="zh-CN" sz="1600" dirty="0">
              <a:solidFill>
                <a:srgbClr val="31368D"/>
              </a:solidFill>
              <a:latin typeface="微软雅黑" panose="020B0503020204020204" pitchFamily="34" charset="-122"/>
              <a:ea typeface="微软雅黑" panose="020B0503020204020204" pitchFamily="34" charset="-122"/>
            </a:endParaRPr>
          </a:p>
          <a:p>
            <a:pPr marL="285750" lvl="0" indent="-285750" fontAlgn="base">
              <a:lnSpc>
                <a:spcPct val="100000"/>
              </a:lnSpc>
              <a:spcBef>
                <a:spcPct val="0"/>
              </a:spcBef>
              <a:spcAft>
                <a:spcPct val="0"/>
              </a:spcAft>
              <a:buClr>
                <a:srgbClr val="5E62BA"/>
              </a:buClr>
              <a:buSzPct val="80000"/>
              <a:buFont typeface="Wingdings" panose="05000000000000000000" charset="0"/>
              <a:buChar char=""/>
              <a:defRPr/>
            </a:pPr>
            <a:r>
              <a:rPr kumimoji="1" lang="zh-CN" altLang="en-US" sz="1600" b="1" dirty="0">
                <a:solidFill>
                  <a:srgbClr val="31368D"/>
                </a:solidFill>
                <a:latin typeface="微软雅黑" panose="020B0503020204020204" pitchFamily="34" charset="-122"/>
                <a:ea typeface="微软雅黑" panose="020B0503020204020204" pitchFamily="34" charset="-122"/>
              </a:rPr>
              <a:t>传播内容：公众号</a:t>
            </a:r>
            <a:r>
              <a:rPr kumimoji="1" lang="zh-CN" altLang="en-US" sz="1600" dirty="0">
                <a:solidFill>
                  <a:srgbClr val="31368D"/>
                </a:solidFill>
                <a:latin typeface="微软雅黑" panose="020B0503020204020204" pitchFamily="34" charset="-122"/>
                <a:ea typeface="微软雅黑" panose="020B0503020204020204" pitchFamily="34" charset="-122"/>
              </a:rPr>
              <a:t>多</a:t>
            </a:r>
            <a:r>
              <a:rPr kumimoji="1" lang="zh-CN" altLang="en-US" sz="1600" b="1" dirty="0">
                <a:solidFill>
                  <a:srgbClr val="31368D"/>
                </a:solidFill>
                <a:latin typeface="微软雅黑" panose="020B0503020204020204" pitchFamily="34" charset="-122"/>
                <a:ea typeface="微软雅黑" panose="020B0503020204020204" pitchFamily="34" charset="-122"/>
              </a:rPr>
              <a:t>以</a:t>
            </a:r>
            <a:r>
              <a:rPr kumimoji="1" lang="zh-CN" altLang="en-US" sz="1600" dirty="0">
                <a:solidFill>
                  <a:srgbClr val="31368D"/>
                </a:solidFill>
                <a:latin typeface="微软雅黑" panose="020B0503020204020204" pitchFamily="34" charset="-122"/>
                <a:ea typeface="微软雅黑" panose="020B0503020204020204" pitchFamily="34" charset="-122"/>
              </a:rPr>
              <a:t>项目活动反馈、机构工作简报、活动预告、儿童阅读图书书目推荐等内容；</a:t>
            </a:r>
            <a:r>
              <a:rPr kumimoji="1" lang="zh-CN" altLang="en-US" sz="1600" b="1" dirty="0">
                <a:solidFill>
                  <a:srgbClr val="31368D"/>
                </a:solidFill>
                <a:latin typeface="微软雅黑" panose="020B0503020204020204" pitchFamily="34" charset="-122"/>
                <a:ea typeface="微软雅黑" panose="020B0503020204020204" pitchFamily="34" charset="-122"/>
              </a:rPr>
              <a:t>视频号</a:t>
            </a:r>
            <a:r>
              <a:rPr kumimoji="1" lang="zh-CN" altLang="en-US" sz="1600" dirty="0">
                <a:solidFill>
                  <a:srgbClr val="31368D"/>
                </a:solidFill>
                <a:latin typeface="微软雅黑" panose="020B0503020204020204" pitchFamily="34" charset="-122"/>
                <a:ea typeface="微软雅黑" panose="020B0503020204020204" pitchFamily="34" charset="-122"/>
              </a:rPr>
              <a:t>多为活动回顾、公益</a:t>
            </a:r>
            <a:r>
              <a:rPr kumimoji="1" lang="zh-CN" altLang="en-US" sz="1600" dirty="0">
                <a:solidFill>
                  <a:srgbClr val="31368D"/>
                </a:solidFill>
                <a:latin typeface="微软雅黑" panose="020B0503020204020204" pitchFamily="34" charset="-122"/>
                <a:ea typeface="微软雅黑" panose="020B0503020204020204" pitchFamily="34" charset="-122"/>
                <a:sym typeface="+mn-ea"/>
              </a:rPr>
              <a:t>阅读</a:t>
            </a:r>
            <a:r>
              <a:rPr kumimoji="1" lang="zh-CN" altLang="en-US" sz="1600" dirty="0">
                <a:solidFill>
                  <a:srgbClr val="31368D"/>
                </a:solidFill>
                <a:latin typeface="微软雅黑" panose="020B0503020204020204" pitchFamily="34" charset="-122"/>
                <a:ea typeface="微软雅黑" panose="020B0503020204020204" pitchFamily="34" charset="-122"/>
              </a:rPr>
              <a:t>课程视频内容为主。</a:t>
            </a:r>
            <a:endParaRPr kumimoji="1" lang="zh-CN" altLang="en-US" sz="1600" dirty="0">
              <a:solidFill>
                <a:srgbClr val="31368D"/>
              </a:solidFill>
              <a:latin typeface="微软雅黑" panose="020B0503020204020204" pitchFamily="34" charset="-122"/>
              <a:ea typeface="微软雅黑" panose="020B0503020204020204" pitchFamily="34" charset="-122"/>
            </a:endParaRPr>
          </a:p>
        </p:txBody>
      </p:sp>
      <p:sp>
        <p:nvSpPr>
          <p:cNvPr id="31" name="等腰三角形 30"/>
          <p:cNvSpPr/>
          <p:nvPr/>
        </p:nvSpPr>
        <p:spPr>
          <a:xfrm flipV="1">
            <a:off x="5300209" y="3277566"/>
            <a:ext cx="4056376" cy="202676"/>
          </a:xfrm>
          <a:prstGeom prst="triangl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085912" y="3715385"/>
            <a:ext cx="4908104" cy="829945"/>
          </a:xfrm>
          <a:prstGeom prst="rect">
            <a:avLst/>
          </a:prstGeom>
          <a:noFill/>
        </p:spPr>
        <p:txBody>
          <a:bodyPr wrap="square">
            <a:spAutoFit/>
          </a:bodyPr>
          <a:lstStyle/>
          <a:p>
            <a:r>
              <a:rPr lang="zh-CN" altLang="en-US" sz="1600" dirty="0">
                <a:solidFill>
                  <a:srgbClr val="1F2329"/>
                </a:solidFill>
                <a:effectLst/>
              </a:rPr>
              <a:t>六和传播内容较为分散，</a:t>
            </a:r>
            <a:r>
              <a:rPr lang="zh-CN" altLang="en-US" sz="1600" b="1" dirty="0">
                <a:solidFill>
                  <a:srgbClr val="1F2329"/>
                </a:solidFill>
                <a:effectLst/>
              </a:rPr>
              <a:t>尚未形成结构清晰、专业的传播内容矩阵</a:t>
            </a:r>
            <a:r>
              <a:rPr lang="zh-CN" altLang="en-US" sz="1600" dirty="0">
                <a:solidFill>
                  <a:srgbClr val="1F2329"/>
                </a:solidFill>
                <a:effectLst/>
              </a:rPr>
              <a:t>；存在传播长期化、专精化的可能。清晰明确的传播内容有助于受众</a:t>
            </a:r>
            <a:r>
              <a:rPr lang="zh-CN" altLang="en-US" sz="1600" dirty="0">
                <a:solidFill>
                  <a:srgbClr val="1F2329"/>
                </a:solidFill>
                <a:effectLst/>
              </a:rPr>
              <a:t>的理解。</a:t>
            </a:r>
            <a:endParaRPr lang="zh-CN" altLang="en-US" sz="1600" dirty="0">
              <a:solidFill>
                <a:srgbClr val="1F2329"/>
              </a:solidFill>
              <a:effectLst/>
            </a:endParaRPr>
          </a:p>
        </p:txBody>
      </p:sp>
      <p:sp>
        <p:nvSpPr>
          <p:cNvPr id="35" name="文本框 34"/>
          <p:cNvSpPr txBox="1"/>
          <p:nvPr/>
        </p:nvSpPr>
        <p:spPr>
          <a:xfrm>
            <a:off x="3075751" y="4780552"/>
            <a:ext cx="4908104" cy="829945"/>
          </a:xfrm>
          <a:prstGeom prst="rect">
            <a:avLst/>
          </a:prstGeom>
          <a:noFill/>
        </p:spPr>
        <p:txBody>
          <a:bodyPr wrap="square">
            <a:spAutoFit/>
          </a:bodyPr>
          <a:lstStyle/>
          <a:p>
            <a:r>
              <a:rPr lang="zh-CN" altLang="en-US" sz="1600" dirty="0">
                <a:solidFill>
                  <a:srgbClr val="1F2329"/>
                </a:solidFill>
                <a:effectLst/>
              </a:rPr>
              <a:t>内部</a:t>
            </a:r>
            <a:r>
              <a:rPr lang="zh-CN" altLang="en-US" sz="1600" b="1" dirty="0">
                <a:solidFill>
                  <a:srgbClr val="1F2329"/>
                </a:solidFill>
                <a:effectLst/>
              </a:rPr>
              <a:t>缺乏品牌传播策略，缺少传播人才，传播内容缺乏空间进行品牌化处理</a:t>
            </a:r>
            <a:r>
              <a:rPr lang="zh-CN" altLang="en-US" sz="1600" dirty="0">
                <a:solidFill>
                  <a:srgbClr val="1F2329"/>
                </a:solidFill>
                <a:effectLst/>
              </a:rPr>
              <a:t>，具有较多待发掘的价值要素。团队已经具有从上至下的品牌工作经验，有发展</a:t>
            </a:r>
            <a:r>
              <a:rPr lang="zh-CN" altLang="en-US" sz="1600" dirty="0">
                <a:solidFill>
                  <a:srgbClr val="1F2329"/>
                </a:solidFill>
                <a:effectLst/>
              </a:rPr>
              <a:t>基础</a:t>
            </a:r>
            <a:endParaRPr lang="zh-CN" altLang="en-US" sz="1600" dirty="0">
              <a:solidFill>
                <a:srgbClr val="1F2329"/>
              </a:solidFill>
              <a:effectLst/>
            </a:endParaRPr>
          </a:p>
        </p:txBody>
      </p:sp>
      <p:sp>
        <p:nvSpPr>
          <p:cNvPr id="38" name="箭头: 右 37"/>
          <p:cNvSpPr/>
          <p:nvPr/>
        </p:nvSpPr>
        <p:spPr>
          <a:xfrm>
            <a:off x="8142987" y="4043273"/>
            <a:ext cx="609600" cy="2026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9061383" y="3711284"/>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a:off x="9061383" y="4762723"/>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p:cNvSpPr/>
          <p:nvPr/>
        </p:nvSpPr>
        <p:spPr>
          <a:xfrm>
            <a:off x="8142987" y="5094712"/>
            <a:ext cx="609600" cy="2026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424319" y="3830063"/>
            <a:ext cx="1600200" cy="645160"/>
          </a:xfrm>
          <a:prstGeom prst="rect">
            <a:avLst/>
          </a:prstGeom>
          <a:noFill/>
        </p:spPr>
        <p:txBody>
          <a:bodyPr wrap="square" rtlCol="0">
            <a:spAutoFit/>
          </a:bodyPr>
          <a:lstStyle/>
          <a:p>
            <a:r>
              <a:rPr lang="zh-CN" altLang="en-US" b="1" dirty="0">
                <a:solidFill>
                  <a:srgbClr val="404595"/>
                </a:solidFill>
              </a:rPr>
              <a:t>传播内容</a:t>
            </a:r>
            <a:r>
              <a:rPr lang="zh-CN" altLang="en-US" b="1" dirty="0">
                <a:solidFill>
                  <a:srgbClr val="404595"/>
                </a:solidFill>
                <a:sym typeface="+mn-ea"/>
              </a:rPr>
              <a:t>宽泛缺乏</a:t>
            </a:r>
            <a:r>
              <a:rPr lang="zh-CN" altLang="en-US" b="1" dirty="0">
                <a:solidFill>
                  <a:srgbClr val="404595"/>
                </a:solidFill>
              </a:rPr>
              <a:t>系统</a:t>
            </a:r>
            <a:r>
              <a:rPr lang="zh-CN" altLang="en-US" b="1" dirty="0">
                <a:solidFill>
                  <a:srgbClr val="404595"/>
                </a:solidFill>
              </a:rPr>
              <a:t>排布</a:t>
            </a:r>
            <a:endParaRPr lang="zh-CN" altLang="en-US" b="1" dirty="0">
              <a:solidFill>
                <a:srgbClr val="404595"/>
              </a:solidFill>
            </a:endParaRPr>
          </a:p>
        </p:txBody>
      </p:sp>
      <p:sp>
        <p:nvSpPr>
          <p:cNvPr id="43" name="文本框 42"/>
          <p:cNvSpPr txBox="1"/>
          <p:nvPr/>
        </p:nvSpPr>
        <p:spPr>
          <a:xfrm>
            <a:off x="9424319" y="4872884"/>
            <a:ext cx="1600200" cy="645160"/>
          </a:xfrm>
          <a:prstGeom prst="rect">
            <a:avLst/>
          </a:prstGeom>
          <a:noFill/>
        </p:spPr>
        <p:txBody>
          <a:bodyPr wrap="square" rtlCol="0">
            <a:spAutoFit/>
          </a:bodyPr>
          <a:lstStyle/>
          <a:p>
            <a:r>
              <a:rPr lang="zh-CN" altLang="en-US" b="1" dirty="0">
                <a:solidFill>
                  <a:srgbClr val="404595"/>
                </a:solidFill>
              </a:rPr>
              <a:t>缺乏品牌</a:t>
            </a:r>
            <a:r>
              <a:rPr lang="zh-CN" altLang="en-US" b="1" dirty="0">
                <a:solidFill>
                  <a:srgbClr val="404595"/>
                </a:solidFill>
              </a:rPr>
              <a:t>意识</a:t>
            </a:r>
            <a:endParaRPr lang="zh-CN" altLang="en-US" b="1" dirty="0">
              <a:solidFill>
                <a:srgbClr val="404595"/>
              </a:solidFill>
            </a:endParaRPr>
          </a:p>
          <a:p>
            <a:r>
              <a:rPr lang="zh-CN" altLang="en-US" b="1" dirty="0">
                <a:solidFill>
                  <a:srgbClr val="404595"/>
                </a:solidFill>
              </a:rPr>
              <a:t>团队</a:t>
            </a:r>
            <a:r>
              <a:rPr lang="zh-CN" altLang="en-US" b="1" dirty="0">
                <a:solidFill>
                  <a:srgbClr val="404595"/>
                </a:solidFill>
              </a:rPr>
              <a:t>协同促进</a:t>
            </a:r>
            <a:endParaRPr lang="zh-CN" altLang="en-US" b="1" dirty="0">
              <a:solidFill>
                <a:srgbClr val="404595"/>
              </a:solidFill>
            </a:endParaRPr>
          </a:p>
        </p:txBody>
      </p:sp>
      <p:sp>
        <p:nvSpPr>
          <p:cNvPr id="3" name="文本框 2"/>
          <p:cNvSpPr txBox="1"/>
          <p:nvPr/>
        </p:nvSpPr>
        <p:spPr>
          <a:xfrm>
            <a:off x="5709402" y="1327150"/>
            <a:ext cx="3238500" cy="398780"/>
          </a:xfrm>
          <a:prstGeom prst="rect">
            <a:avLst/>
          </a:prstGeom>
          <a:noFill/>
        </p:spPr>
        <p:txBody>
          <a:bodyPr wrap="none" rtlCol="0" anchor="t">
            <a:spAutoFit/>
          </a:bodyPr>
          <a:p>
            <a:r>
              <a:rPr kumimoji="1" lang="zh-CN" altLang="en-US" sz="2000" b="1" dirty="0">
                <a:solidFill>
                  <a:srgbClr val="31368D"/>
                </a:solidFill>
                <a:latin typeface="微软雅黑" panose="020B0503020204020204" pitchFamily="34" charset="-122"/>
                <a:ea typeface="微软雅黑" panose="020B0503020204020204" pitchFamily="34" charset="-122"/>
                <a:sym typeface="+mn-ea"/>
              </a:rPr>
              <a:t>六和</a:t>
            </a:r>
            <a:r>
              <a:rPr kumimoji="1" lang="zh-CN" altLang="en-US" sz="2000" b="1" dirty="0">
                <a:solidFill>
                  <a:srgbClr val="31368D"/>
                </a:solidFill>
                <a:latin typeface="微软雅黑" panose="020B0503020204020204" pitchFamily="34" charset="-122"/>
                <a:ea typeface="微软雅黑" panose="020B0503020204020204" pitchFamily="34" charset="-122"/>
                <a:sym typeface="+mn-ea"/>
              </a:rPr>
              <a:t>公益品牌传播现状扫描</a:t>
            </a:r>
            <a:endParaRPr kumimoji="1" lang="zh-CN" altLang="en-US" sz="2000" b="1" dirty="0">
              <a:solidFill>
                <a:srgbClr val="31368D"/>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3000375" y="3729355"/>
            <a:ext cx="75565" cy="802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000375" y="4794522"/>
            <a:ext cx="75565" cy="802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iSḷiďè"/>
          <p:cNvSpPr/>
          <p:nvPr/>
        </p:nvSpPr>
        <p:spPr>
          <a:xfrm>
            <a:off x="2999740" y="5814695"/>
            <a:ext cx="8388350" cy="948690"/>
          </a:xfrm>
          <a:prstGeom prst="flowChartAlternateProcess">
            <a:avLst/>
          </a:prstGeom>
          <a:gradFill flip="none" rotWithShape="1">
            <a:gsLst>
              <a:gs pos="0">
                <a:schemeClr val="accent1">
                  <a:lumMod val="20000"/>
                  <a:lumOff val="80000"/>
                  <a:alpha val="69000"/>
                </a:schemeClr>
              </a:gs>
              <a:gs pos="36000">
                <a:schemeClr val="accent1">
                  <a:lumMod val="20000"/>
                  <a:lumOff val="80000"/>
                  <a:alpha val="446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spcAft>
                <a:spcPts val="200"/>
              </a:spcAft>
              <a:buFont typeface="Arial" panose="020B0604020202020204" pitchFamily="34" charset="0"/>
              <a:buNone/>
            </a:pPr>
            <a:r>
              <a:rPr kumimoji="1" lang="zh-CN" altLang="en-US" sz="1400" dirty="0">
                <a:solidFill>
                  <a:schemeClr val="tx1"/>
                </a:solidFill>
                <a:cs typeface="+mn-ea"/>
                <a:sym typeface="+mn-lt"/>
              </a:rPr>
              <a:t>根据我们的扫描，六和公益目前确实缺乏较为有效的品牌传播，重点问题体现在</a:t>
            </a:r>
            <a:r>
              <a:rPr kumimoji="1" lang="zh-CN" altLang="en-US" sz="1400" dirty="0">
                <a:solidFill>
                  <a:schemeClr val="tx1"/>
                </a:solidFill>
                <a:cs typeface="+mn-ea"/>
                <a:sym typeface="+mn-lt"/>
              </a:rPr>
              <a:t>内容上的</a:t>
            </a:r>
            <a:r>
              <a:rPr kumimoji="1" lang="zh-CN" altLang="en-US" sz="1400" dirty="0">
                <a:solidFill>
                  <a:schemeClr val="tx1"/>
                </a:solidFill>
                <a:cs typeface="+mn-ea"/>
                <a:sym typeface="+mn-lt"/>
              </a:rPr>
              <a:t>宽泛且相对缺乏系统条理；在传播执行上，虽然</a:t>
            </a:r>
            <a:r>
              <a:rPr kumimoji="1" lang="zh-CN" altLang="en-US" sz="1400" dirty="0">
                <a:solidFill>
                  <a:schemeClr val="tx1"/>
                </a:solidFill>
                <a:cs typeface="+mn-ea"/>
                <a:sym typeface="+mn-lt"/>
              </a:rPr>
              <a:t>团队已经具有传播经验，然而在</a:t>
            </a:r>
            <a:r>
              <a:rPr kumimoji="1" lang="zh-CN" altLang="en-US" sz="1400" dirty="0">
                <a:solidFill>
                  <a:schemeClr val="tx1"/>
                </a:solidFill>
                <a:cs typeface="+mn-ea"/>
                <a:sym typeface="+mn-lt"/>
              </a:rPr>
              <a:t>策略上的不足，具体体现在品牌策略缺位、专业人员的缺乏、用人办法缺失等方面</a:t>
            </a:r>
            <a:r>
              <a:rPr kumimoji="1" lang="zh-CN" altLang="en-US" sz="1400" dirty="0">
                <a:solidFill>
                  <a:schemeClr val="tx1"/>
                </a:solidFill>
                <a:cs typeface="+mn-ea"/>
                <a:sym typeface="+mn-lt"/>
              </a:rPr>
              <a:t>上。</a:t>
            </a:r>
            <a:endParaRPr kumimoji="1" lang="zh-CN" altLang="en-US" sz="1400" dirty="0">
              <a:solidFill>
                <a:schemeClr val="tx1"/>
              </a:solidFill>
              <a:cs typeface="+mn-ea"/>
              <a:sym typeface="+mn-lt"/>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11994" y="201003"/>
            <a:ext cx="11263212" cy="75565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itchFamily="2" charset="-122"/>
                <a:cs typeface="Arial" panose="020B0604020202020204" pitchFamily="34" charset="0"/>
              </a:defRPr>
            </a:lvl9pPr>
          </a:lstStyle>
          <a:p>
            <a:r>
              <a:rPr lang="zh-CN" altLang="en-US" sz="2400" kern="0" dirty="0"/>
              <a:t>我们认为从品牌传播方向切入，是较为直接支持并补足六和公益的短板，且有可能辐射到团队建设、筹资拓展及组织战略发展等多维度的动作</a:t>
            </a:r>
            <a:endParaRPr lang="zh-CN" altLang="en-US" sz="2400" kern="0" dirty="0"/>
          </a:p>
        </p:txBody>
      </p:sp>
      <p:grpSp>
        <p:nvGrpSpPr>
          <p:cNvPr id="3" name="组合 2"/>
          <p:cNvGrpSpPr/>
          <p:nvPr/>
        </p:nvGrpSpPr>
        <p:grpSpPr>
          <a:xfrm>
            <a:off x="666749" y="1718590"/>
            <a:ext cx="10858500" cy="3016209"/>
            <a:chOff x="660399" y="2692680"/>
            <a:chExt cx="10858500" cy="3016209"/>
          </a:xfrm>
        </p:grpSpPr>
        <p:sp>
          <p:nvSpPr>
            <p:cNvPr id="4" name="椭圆 3"/>
            <p:cNvSpPr/>
            <p:nvPr/>
          </p:nvSpPr>
          <p:spPr>
            <a:xfrm flipH="1">
              <a:off x="5788797" y="2692680"/>
              <a:ext cx="2564840" cy="2564840"/>
            </a:xfrm>
            <a:prstGeom prst="ellipse">
              <a:avLst/>
            </a:prstGeom>
            <a:gradFill flip="none" rotWithShape="1">
              <a:gsLst>
                <a:gs pos="5000">
                  <a:schemeClr val="accent2"/>
                </a:gs>
                <a:gs pos="100000">
                  <a:schemeClr val="accent2">
                    <a:lumMod val="60000"/>
                    <a:lumOff val="40000"/>
                    <a:alpha val="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椭圆 4"/>
            <p:cNvSpPr/>
            <p:nvPr/>
          </p:nvSpPr>
          <p:spPr>
            <a:xfrm>
              <a:off x="3825662" y="2692680"/>
              <a:ext cx="2564840" cy="2564840"/>
            </a:xfrm>
            <a:prstGeom prst="ellipse">
              <a:avLst/>
            </a:prstGeom>
            <a:gradFill flip="none" rotWithShape="1">
              <a:gsLst>
                <a:gs pos="8000">
                  <a:schemeClr val="accent1"/>
                </a:gs>
                <a:gs pos="100000">
                  <a:schemeClr val="accent1">
                    <a:lumMod val="60000"/>
                    <a:lumOff val="40000"/>
                    <a:alpha val="16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p:cNvSpPr/>
            <p:nvPr/>
          </p:nvSpPr>
          <p:spPr>
            <a:xfrm>
              <a:off x="5204600" y="3072567"/>
              <a:ext cx="1770100" cy="177659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7" name="任意多边形: 形状 6"/>
            <p:cNvSpPr/>
            <p:nvPr/>
          </p:nvSpPr>
          <p:spPr>
            <a:xfrm rot="16200000" flipH="1">
              <a:off x="3040041" y="3268490"/>
              <a:ext cx="1553738" cy="1546570"/>
            </a:xfrm>
            <a:custGeom>
              <a:avLst/>
              <a:gdLst>
                <a:gd name="connsiteX0" fmla="*/ 0 w 3309118"/>
                <a:gd name="connsiteY0" fmla="*/ 3293851 h 3293851"/>
                <a:gd name="connsiteX1" fmla="*/ 195542 w 3309118"/>
                <a:gd name="connsiteY1" fmla="*/ 3095956 h 3293851"/>
                <a:gd name="connsiteX2" fmla="*/ 981731 w 3309118"/>
                <a:gd name="connsiteY2" fmla="*/ 1677655 h 3293851"/>
                <a:gd name="connsiteX3" fmla="*/ 1153075 w 3309118"/>
                <a:gd name="connsiteY3" fmla="*/ 658321 h 3293851"/>
                <a:gd name="connsiteX4" fmla="*/ 877213 w 3309118"/>
                <a:gd name="connsiteY4" fmla="*/ 658321 h 3293851"/>
                <a:gd name="connsiteX5" fmla="*/ 1581433 w 3309118"/>
                <a:gd name="connsiteY5" fmla="*/ 0 h 3293851"/>
                <a:gd name="connsiteX6" fmla="*/ 2314209 w 3309118"/>
                <a:gd name="connsiteY6" fmla="*/ 658321 h 3293851"/>
                <a:gd name="connsiteX7" fmla="*/ 2028638 w 3309118"/>
                <a:gd name="connsiteY7" fmla="*/ 658321 h 3293851"/>
                <a:gd name="connsiteX8" fmla="*/ 3165125 w 3309118"/>
                <a:gd name="connsiteY8" fmla="*/ 3159285 h 3293851"/>
                <a:gd name="connsiteX9" fmla="*/ 3309118 w 3309118"/>
                <a:gd name="connsiteY9" fmla="*/ 3293851 h 329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9118" h="3293851">
                  <a:moveTo>
                    <a:pt x="0" y="3293851"/>
                  </a:moveTo>
                  <a:lnTo>
                    <a:pt x="195542" y="3095956"/>
                  </a:lnTo>
                  <a:cubicBezTo>
                    <a:pt x="523376" y="2737729"/>
                    <a:pt x="818062" y="2272665"/>
                    <a:pt x="981731" y="1677655"/>
                  </a:cubicBezTo>
                  <a:cubicBezTo>
                    <a:pt x="1038845" y="1444058"/>
                    <a:pt x="1153075" y="658321"/>
                    <a:pt x="1153075" y="658321"/>
                  </a:cubicBezTo>
                  <a:lnTo>
                    <a:pt x="877213" y="658321"/>
                  </a:lnTo>
                  <a:lnTo>
                    <a:pt x="1581433" y="0"/>
                  </a:lnTo>
                  <a:lnTo>
                    <a:pt x="2314209" y="658321"/>
                  </a:lnTo>
                  <a:lnTo>
                    <a:pt x="2028638" y="658321"/>
                  </a:lnTo>
                  <a:cubicBezTo>
                    <a:pt x="2028638" y="658321"/>
                    <a:pt x="1906628" y="1928549"/>
                    <a:pt x="3165125" y="3159285"/>
                  </a:cubicBezTo>
                  <a:lnTo>
                    <a:pt x="3309118" y="3293851"/>
                  </a:lnTo>
                  <a:close/>
                </a:path>
              </a:pathLst>
            </a:custGeom>
            <a:gradFill flip="none" rotWithShape="1">
              <a:gsLst>
                <a:gs pos="10000">
                  <a:schemeClr val="accent1"/>
                </a:gs>
                <a:gs pos="56000">
                  <a:schemeClr val="accent1">
                    <a:lumMod val="60000"/>
                    <a:lumOff val="40000"/>
                    <a:alpha val="0"/>
                  </a:schemeClr>
                </a:gs>
              </a:gsLst>
              <a:lin ang="5400000" scaled="1"/>
              <a:tileRect/>
            </a:gradFill>
            <a:ln w="40186" cap="flat">
              <a:noFill/>
              <a:prstDash val="solid"/>
              <a:miter/>
            </a:ln>
          </p:spPr>
          <p:txBody>
            <a:bodyPr wrap="square" rtlCol="0" anchor="ctr">
              <a:noAutofit/>
            </a:bodyPr>
            <a:lstStyle/>
            <a:p>
              <a:endParaRPr lang="zh-CN" altLang="en-US" dirty="0">
                <a:cs typeface="+mn-ea"/>
                <a:sym typeface="+mn-lt"/>
              </a:endParaRPr>
            </a:p>
          </p:txBody>
        </p:sp>
        <p:sp>
          <p:nvSpPr>
            <p:cNvPr id="8" name="任意多边形: 形状 7"/>
            <p:cNvSpPr/>
            <p:nvPr/>
          </p:nvSpPr>
          <p:spPr>
            <a:xfrm rot="5400000">
              <a:off x="7585521" y="3268490"/>
              <a:ext cx="1553738" cy="1546570"/>
            </a:xfrm>
            <a:custGeom>
              <a:avLst/>
              <a:gdLst>
                <a:gd name="connsiteX0" fmla="*/ 0 w 3309118"/>
                <a:gd name="connsiteY0" fmla="*/ 3293851 h 3293851"/>
                <a:gd name="connsiteX1" fmla="*/ 195542 w 3309118"/>
                <a:gd name="connsiteY1" fmla="*/ 3095956 h 3293851"/>
                <a:gd name="connsiteX2" fmla="*/ 981731 w 3309118"/>
                <a:gd name="connsiteY2" fmla="*/ 1677655 h 3293851"/>
                <a:gd name="connsiteX3" fmla="*/ 1153075 w 3309118"/>
                <a:gd name="connsiteY3" fmla="*/ 658321 h 3293851"/>
                <a:gd name="connsiteX4" fmla="*/ 877213 w 3309118"/>
                <a:gd name="connsiteY4" fmla="*/ 658321 h 3293851"/>
                <a:gd name="connsiteX5" fmla="*/ 1581433 w 3309118"/>
                <a:gd name="connsiteY5" fmla="*/ 0 h 3293851"/>
                <a:gd name="connsiteX6" fmla="*/ 2314209 w 3309118"/>
                <a:gd name="connsiteY6" fmla="*/ 658321 h 3293851"/>
                <a:gd name="connsiteX7" fmla="*/ 2028638 w 3309118"/>
                <a:gd name="connsiteY7" fmla="*/ 658321 h 3293851"/>
                <a:gd name="connsiteX8" fmla="*/ 3165125 w 3309118"/>
                <a:gd name="connsiteY8" fmla="*/ 3159285 h 3293851"/>
                <a:gd name="connsiteX9" fmla="*/ 3309118 w 3309118"/>
                <a:gd name="connsiteY9" fmla="*/ 3293851 h 329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9118" h="3293851">
                  <a:moveTo>
                    <a:pt x="0" y="3293851"/>
                  </a:moveTo>
                  <a:lnTo>
                    <a:pt x="195542" y="3095956"/>
                  </a:lnTo>
                  <a:cubicBezTo>
                    <a:pt x="523376" y="2737729"/>
                    <a:pt x="818062" y="2272665"/>
                    <a:pt x="981731" y="1677655"/>
                  </a:cubicBezTo>
                  <a:cubicBezTo>
                    <a:pt x="1038845" y="1444058"/>
                    <a:pt x="1153075" y="658321"/>
                    <a:pt x="1153075" y="658321"/>
                  </a:cubicBezTo>
                  <a:lnTo>
                    <a:pt x="877213" y="658321"/>
                  </a:lnTo>
                  <a:lnTo>
                    <a:pt x="1581433" y="0"/>
                  </a:lnTo>
                  <a:lnTo>
                    <a:pt x="2314209" y="658321"/>
                  </a:lnTo>
                  <a:lnTo>
                    <a:pt x="2028638" y="658321"/>
                  </a:lnTo>
                  <a:cubicBezTo>
                    <a:pt x="2028638" y="658321"/>
                    <a:pt x="1906628" y="1928549"/>
                    <a:pt x="3165125" y="3159285"/>
                  </a:cubicBezTo>
                  <a:lnTo>
                    <a:pt x="3309118" y="3293851"/>
                  </a:lnTo>
                  <a:close/>
                </a:path>
              </a:pathLst>
            </a:custGeom>
            <a:gradFill flip="none" rotWithShape="1">
              <a:gsLst>
                <a:gs pos="10000">
                  <a:schemeClr val="accent2"/>
                </a:gs>
                <a:gs pos="56000">
                  <a:schemeClr val="accent2">
                    <a:lumMod val="60000"/>
                    <a:lumOff val="40000"/>
                    <a:alpha val="0"/>
                  </a:schemeClr>
                </a:gs>
              </a:gsLst>
              <a:lin ang="5400000" scaled="1"/>
              <a:tileRect/>
            </a:gradFill>
            <a:ln w="40186" cap="flat">
              <a:noFill/>
              <a:prstDash val="solid"/>
              <a:miter/>
            </a:ln>
          </p:spPr>
          <p:txBody>
            <a:bodyPr wrap="square" rtlCol="0" anchor="ctr">
              <a:noAutofit/>
            </a:bodyPr>
            <a:lstStyle/>
            <a:p>
              <a:endParaRPr lang="zh-CN" altLang="en-US" dirty="0">
                <a:cs typeface="+mn-ea"/>
                <a:sym typeface="+mn-lt"/>
              </a:endParaRPr>
            </a:p>
          </p:txBody>
        </p:sp>
        <p:grpSp>
          <p:nvGrpSpPr>
            <p:cNvPr id="10" name="组合 9"/>
            <p:cNvGrpSpPr>
              <a:grpSpLocks noChangeAspect="1"/>
            </p:cNvGrpSpPr>
            <p:nvPr/>
          </p:nvGrpSpPr>
          <p:grpSpPr>
            <a:xfrm>
              <a:off x="660399" y="2787409"/>
              <a:ext cx="2400923" cy="2921480"/>
              <a:chOff x="4826001" y="3144990"/>
              <a:chExt cx="2539998" cy="3090710"/>
            </a:xfrm>
          </p:grpSpPr>
          <p:sp>
            <p:nvSpPr>
              <p:cNvPr id="18" name="ComponentBackground1"/>
              <p:cNvSpPr/>
              <p:nvPr/>
            </p:nvSpPr>
            <p:spPr>
              <a:xfrm>
                <a:off x="4826001" y="3144990"/>
                <a:ext cx="2539998" cy="3090710"/>
              </a:xfrm>
              <a:prstGeom prst="roundRect">
                <a:avLst>
                  <a:gd name="adj" fmla="val 8411"/>
                </a:avLst>
              </a:prstGeom>
              <a:solidFill>
                <a:schemeClr val="accent1">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cs typeface="+mn-ea"/>
                  <a:sym typeface="+mn-lt"/>
                </a:endParaRPr>
              </a:p>
            </p:txBody>
          </p:sp>
          <p:sp>
            <p:nvSpPr>
              <p:cNvPr id="19" name="Bullet1"/>
              <p:cNvSpPr txBox="1"/>
              <p:nvPr/>
            </p:nvSpPr>
            <p:spPr>
              <a:xfrm>
                <a:off x="5033963" y="5537562"/>
                <a:ext cx="2124076" cy="540293"/>
              </a:xfrm>
              <a:prstGeom prst="roundRect">
                <a:avLst>
                  <a:gd name="adj" fmla="val 27245"/>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ym typeface="+mn-lt"/>
                  </a:rPr>
                  <a:t>品牌促进</a:t>
                </a:r>
                <a:r>
                  <a:rPr lang="zh-CN" altLang="en-US" sz="1600" dirty="0">
                    <a:sym typeface="+mn-lt"/>
                  </a:rPr>
                  <a:t>筹款</a:t>
                </a:r>
                <a:endParaRPr lang="zh-CN" altLang="en-US" sz="1600" dirty="0">
                  <a:sym typeface="+mn-lt"/>
                </a:endParaRPr>
              </a:p>
            </p:txBody>
          </p:sp>
          <p:sp>
            <p:nvSpPr>
              <p:cNvPr id="20" name="Text1"/>
              <p:cNvSpPr txBox="1"/>
              <p:nvPr/>
            </p:nvSpPr>
            <p:spPr>
              <a:xfrm>
                <a:off x="4956815" y="4044767"/>
                <a:ext cx="2278376" cy="1294643"/>
              </a:xfrm>
              <a:prstGeom prst="rect">
                <a:avLst/>
              </a:prstGeom>
              <a:noFill/>
              <a:ln>
                <a:noFill/>
              </a:ln>
            </p:spPr>
            <p:txBody>
              <a:bodyPr wrap="square" lIns="91440" tIns="45720" rIns="91440" bIns="45720" anchor="t" anchorCtr="0">
                <a:normAutofit fontScale="90000" lnSpcReduction="20000"/>
              </a:bodyPr>
              <a:lstStyle/>
              <a:p>
                <a:pPr marL="171450" marR="0" lvl="0" indent="-171450" algn="l" defTabSz="913765" rtl="0" eaLnBrk="1" fontAlgn="auto" latinLnBrk="0" hangingPunct="1">
                  <a:lnSpc>
                    <a:spcPct val="150000"/>
                  </a:lnSpc>
                  <a:spcBef>
                    <a:spcPts val="0"/>
                  </a:spcBef>
                  <a:spcAft>
                    <a:spcPts val="0"/>
                  </a:spcAft>
                  <a:buClr>
                    <a:srgbClr val="5E62BA"/>
                  </a:buClr>
                  <a:buSzPct val="80000"/>
                  <a:buFont typeface="Wingdings" panose="05000000000000000000" charset="0"/>
                  <a:buChar char=""/>
                  <a:defRPr/>
                </a:pPr>
                <a:r>
                  <a:rPr kumimoji="0" lang="zh-CN" altLang="en-US" sz="1200" i="0" u="none" strike="noStrike" kern="1200" cap="none" spc="0" normalizeH="0" baseline="0" noProof="0" dirty="0">
                    <a:ln>
                      <a:noFill/>
                    </a:ln>
                    <a:effectLst/>
                    <a:uLnTx/>
                    <a:uFillTx/>
                    <a:cs typeface="+mn-ea"/>
                    <a:sym typeface="+mn-lt"/>
                  </a:rPr>
                  <a:t>沉淀组织在宣传层面的多类型内容，丰富传播素材库</a:t>
                </a:r>
                <a:endParaRPr kumimoji="0" lang="zh-CN" altLang="en-US" sz="1200" i="0" u="none" strike="noStrike" kern="1200" cap="none" spc="0" normalizeH="0" baseline="0" noProof="0" dirty="0">
                  <a:ln>
                    <a:noFill/>
                  </a:ln>
                  <a:effectLst/>
                  <a:uLnTx/>
                  <a:uFillTx/>
                  <a:cs typeface="+mn-ea"/>
                  <a:sym typeface="+mn-lt"/>
                </a:endParaRPr>
              </a:p>
              <a:p>
                <a:pPr marL="171450" marR="0" lvl="0" indent="-171450" algn="l" defTabSz="913765" rtl="0" eaLnBrk="1" fontAlgn="auto" latinLnBrk="0" hangingPunct="1">
                  <a:lnSpc>
                    <a:spcPct val="150000"/>
                  </a:lnSpc>
                  <a:spcBef>
                    <a:spcPts val="0"/>
                  </a:spcBef>
                  <a:spcAft>
                    <a:spcPts val="0"/>
                  </a:spcAft>
                  <a:buClr>
                    <a:srgbClr val="5E62BA"/>
                  </a:buClr>
                  <a:buSzPct val="80000"/>
                  <a:buFont typeface="Wingdings" panose="05000000000000000000" charset="0"/>
                  <a:buChar char=""/>
                  <a:defRPr/>
                </a:pPr>
                <a:r>
                  <a:rPr lang="zh-CN" altLang="en-US" sz="1200" noProof="0" dirty="0">
                    <a:ln>
                      <a:noFill/>
                    </a:ln>
                    <a:effectLst/>
                    <a:uLnTx/>
                    <a:uFillTx/>
                    <a:cs typeface="+mn-ea"/>
                    <a:sym typeface="+mn-lt"/>
                  </a:rPr>
                  <a:t>根据传播平台特性进行素材发布，使得B端、C端能够全方位了解立体化的六和公益</a:t>
                </a:r>
                <a:endParaRPr kumimoji="0" lang="zh-CN" altLang="en-US" sz="1200" i="0" u="none" strike="noStrike" kern="1200" cap="none" spc="0" normalizeH="0" baseline="0" noProof="0" dirty="0">
                  <a:ln>
                    <a:noFill/>
                  </a:ln>
                  <a:effectLst/>
                  <a:uLnTx/>
                  <a:uFillTx/>
                  <a:cs typeface="+mn-ea"/>
                  <a:sym typeface="+mn-lt"/>
                </a:endParaRPr>
              </a:p>
            </p:txBody>
          </p:sp>
          <p:sp>
            <p:nvSpPr>
              <p:cNvPr id="22" name="IconBackground1"/>
              <p:cNvSpPr txBox="1">
                <a:spLocks noChangeAspect="1"/>
              </p:cNvSpPr>
              <p:nvPr/>
            </p:nvSpPr>
            <p:spPr>
              <a:xfrm>
                <a:off x="5033963" y="3318748"/>
                <a:ext cx="600527" cy="600525"/>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ym typeface="+mn-lt"/>
                  </a:rPr>
                  <a:t>01</a:t>
                </a:r>
                <a:endParaRPr lang="zh-CN" altLang="en-US" dirty="0">
                  <a:sym typeface="+mn-lt"/>
                </a:endParaRPr>
              </a:p>
            </p:txBody>
          </p:sp>
        </p:grpSp>
        <p:grpSp>
          <p:nvGrpSpPr>
            <p:cNvPr id="11" name="组合 26"/>
            <p:cNvGrpSpPr>
              <a:grpSpLocks noChangeAspect="1"/>
            </p:cNvGrpSpPr>
            <p:nvPr/>
          </p:nvGrpSpPr>
          <p:grpSpPr>
            <a:xfrm>
              <a:off x="9117977" y="2787409"/>
              <a:ext cx="2400922" cy="2921480"/>
              <a:chOff x="4826001" y="3144990"/>
              <a:chExt cx="2539998" cy="3090710"/>
            </a:xfrm>
          </p:grpSpPr>
          <p:sp>
            <p:nvSpPr>
              <p:cNvPr id="12" name="ComponentBackground2"/>
              <p:cNvSpPr/>
              <p:nvPr/>
            </p:nvSpPr>
            <p:spPr>
              <a:xfrm>
                <a:off x="4826001" y="3144990"/>
                <a:ext cx="2539998" cy="3090710"/>
              </a:xfrm>
              <a:prstGeom prst="roundRect">
                <a:avLst>
                  <a:gd name="adj" fmla="val 8411"/>
                </a:avLst>
              </a:prstGeom>
              <a:solidFill>
                <a:schemeClr val="accent2">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cs typeface="+mn-ea"/>
                  <a:sym typeface="+mn-lt"/>
                </a:endParaRPr>
              </a:p>
            </p:txBody>
          </p:sp>
          <p:sp>
            <p:nvSpPr>
              <p:cNvPr id="13" name="Bullet2"/>
              <p:cNvSpPr txBox="1"/>
              <p:nvPr/>
            </p:nvSpPr>
            <p:spPr>
              <a:xfrm>
                <a:off x="5033963" y="5537562"/>
                <a:ext cx="2124076" cy="540293"/>
              </a:xfrm>
              <a:prstGeom prst="roundRect">
                <a:avLst>
                  <a:gd name="adj" fmla="val 27245"/>
                </a:avLst>
              </a:prstGeom>
              <a:gradFill flip="none" rotWithShape="1">
                <a:gsLst>
                  <a:gs pos="0">
                    <a:schemeClr val="accent2">
                      <a:lumMod val="60000"/>
                      <a:lumOff val="40000"/>
                    </a:schemeClr>
                  </a:gs>
                  <a:gs pos="75000">
                    <a:schemeClr val="accent2"/>
                  </a:gs>
                </a:gsLst>
                <a:lin ang="2700000" scaled="1"/>
                <a:tileRect/>
              </a:gradFill>
              <a:ln w="127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ym typeface="+mn-lt"/>
                  </a:rPr>
                  <a:t>品牌引领方向</a:t>
                </a:r>
                <a:endParaRPr lang="zh-CN" altLang="en-US" sz="1600" dirty="0">
                  <a:sym typeface="+mn-lt"/>
                </a:endParaRPr>
              </a:p>
            </p:txBody>
          </p:sp>
          <p:sp>
            <p:nvSpPr>
              <p:cNvPr id="14" name="Text2"/>
              <p:cNvSpPr txBox="1"/>
              <p:nvPr/>
            </p:nvSpPr>
            <p:spPr>
              <a:xfrm>
                <a:off x="4956999" y="4044508"/>
                <a:ext cx="2278688" cy="1492702"/>
              </a:xfrm>
              <a:prstGeom prst="rect">
                <a:avLst/>
              </a:prstGeom>
              <a:noFill/>
              <a:ln>
                <a:noFill/>
              </a:ln>
            </p:spPr>
            <p:txBody>
              <a:bodyPr wrap="square" lIns="91440" tIns="45720" rIns="91440" bIns="45720" anchor="t" anchorCtr="0">
                <a:normAutofit fontScale="90000" lnSpcReduction="20000"/>
              </a:bodyPr>
              <a:lstStyle/>
              <a:p>
                <a:pPr marL="171450" marR="0" lvl="0" indent="-171450" defTabSz="913765" rtl="0" eaLnBrk="1" fontAlgn="auto" latinLnBrk="0" hangingPunct="1">
                  <a:lnSpc>
                    <a:spcPct val="150000"/>
                  </a:lnSpc>
                  <a:spcBef>
                    <a:spcPts val="0"/>
                  </a:spcBef>
                  <a:spcAft>
                    <a:spcPts val="0"/>
                  </a:spcAft>
                  <a:buClr>
                    <a:srgbClr val="5E62BA"/>
                  </a:buClr>
                  <a:buSzPct val="80000"/>
                  <a:buFont typeface="Wingdings" panose="05000000000000000000" charset="0"/>
                  <a:buChar char=""/>
                  <a:defRPr/>
                </a:pPr>
                <a:r>
                  <a:rPr kumimoji="0" lang="zh-CN" altLang="en-US" sz="1200" i="0" u="none" strike="noStrike" kern="1200" cap="none" spc="0" normalizeH="0" baseline="0" noProof="0" dirty="0">
                    <a:ln>
                      <a:noFill/>
                    </a:ln>
                    <a:effectLst/>
                    <a:uLnTx/>
                    <a:uFillTx/>
                    <a:cs typeface="+mn-ea"/>
                    <a:sym typeface="+mn-lt"/>
                  </a:rPr>
                  <a:t>理解组织的竞争优势与可能的发展方向，为组织战略决策提供基础数据</a:t>
                </a:r>
                <a:r>
                  <a:rPr kumimoji="0" lang="zh-CN" altLang="en-US" sz="1200" i="0" u="none" strike="noStrike" kern="1200" cap="none" spc="0" normalizeH="0" baseline="0" noProof="0" dirty="0">
                    <a:ln>
                      <a:noFill/>
                    </a:ln>
                    <a:effectLst/>
                    <a:uLnTx/>
                    <a:uFillTx/>
                    <a:cs typeface="+mn-ea"/>
                    <a:sym typeface="+mn-lt"/>
                  </a:rPr>
                  <a:t>支持</a:t>
                </a:r>
                <a:endParaRPr kumimoji="0" lang="zh-CN" altLang="en-US" sz="1200" i="0" u="none" strike="noStrike" kern="1200" cap="none" spc="0" normalizeH="0" baseline="0" noProof="0" dirty="0">
                  <a:ln>
                    <a:noFill/>
                  </a:ln>
                  <a:effectLst/>
                  <a:uLnTx/>
                  <a:uFillTx/>
                  <a:cs typeface="+mn-ea"/>
                  <a:sym typeface="+mn-lt"/>
                </a:endParaRPr>
              </a:p>
              <a:p>
                <a:pPr marL="171450" marR="0" lvl="0" indent="-171450" defTabSz="913765" rtl="0" eaLnBrk="1" fontAlgn="auto" latinLnBrk="0" hangingPunct="1">
                  <a:lnSpc>
                    <a:spcPct val="150000"/>
                  </a:lnSpc>
                  <a:spcBef>
                    <a:spcPts val="0"/>
                  </a:spcBef>
                  <a:spcAft>
                    <a:spcPts val="0"/>
                  </a:spcAft>
                  <a:buClr>
                    <a:srgbClr val="5E62BA"/>
                  </a:buClr>
                  <a:buSzPct val="80000"/>
                  <a:buFont typeface="Wingdings" panose="05000000000000000000" charset="0"/>
                  <a:buChar char=""/>
                  <a:defRPr/>
                </a:pPr>
                <a:r>
                  <a:rPr kumimoji="0" lang="zh-CN" altLang="en-US" sz="1200" i="0" u="none" strike="noStrike" kern="1200" cap="none" spc="0" normalizeH="0" baseline="0" noProof="0" dirty="0">
                    <a:ln>
                      <a:noFill/>
                    </a:ln>
                    <a:effectLst/>
                    <a:uLnTx/>
                    <a:uFillTx/>
                    <a:cs typeface="+mn-ea"/>
                    <a:sym typeface="+mn-lt"/>
                  </a:rPr>
                  <a:t>团队品牌共建，以品牌引领促进团队沟通协作方式优化，为组织变革打下</a:t>
                </a:r>
                <a:r>
                  <a:rPr kumimoji="0" lang="zh-CN" altLang="en-US" sz="1200" i="0" u="none" strike="noStrike" kern="1200" cap="none" spc="0" normalizeH="0" baseline="0" noProof="0" dirty="0">
                    <a:ln>
                      <a:noFill/>
                    </a:ln>
                    <a:effectLst/>
                    <a:uLnTx/>
                    <a:uFillTx/>
                    <a:cs typeface="+mn-ea"/>
                    <a:sym typeface="+mn-lt"/>
                  </a:rPr>
                  <a:t>基础。</a:t>
                </a:r>
                <a:endParaRPr kumimoji="0" lang="zh-CN" altLang="en-US" sz="1200" i="0" u="none" strike="noStrike" kern="1200" cap="none" spc="0" normalizeH="0" baseline="0" noProof="0" dirty="0">
                  <a:ln>
                    <a:noFill/>
                  </a:ln>
                  <a:effectLst/>
                  <a:uLnTx/>
                  <a:uFillTx/>
                  <a:cs typeface="+mn-ea"/>
                  <a:sym typeface="+mn-lt"/>
                </a:endParaRPr>
              </a:p>
            </p:txBody>
          </p:sp>
          <p:sp>
            <p:nvSpPr>
              <p:cNvPr id="16" name="IconBackground2"/>
              <p:cNvSpPr txBox="1">
                <a:spLocks noChangeAspect="1"/>
              </p:cNvSpPr>
              <p:nvPr/>
            </p:nvSpPr>
            <p:spPr>
              <a:xfrm>
                <a:off x="5033961" y="3318747"/>
                <a:ext cx="600527" cy="600525"/>
              </a:xfrm>
              <a:prstGeom prst="roundRect">
                <a:avLst>
                  <a:gd name="adj" fmla="val 50000"/>
                </a:avLst>
              </a:prstGeom>
              <a:gradFill flip="none" rotWithShape="1">
                <a:gsLst>
                  <a:gs pos="0">
                    <a:schemeClr val="accent2">
                      <a:lumMod val="60000"/>
                      <a:lumOff val="40000"/>
                    </a:schemeClr>
                  </a:gs>
                  <a:gs pos="75000">
                    <a:schemeClr val="accent2"/>
                  </a:gs>
                </a:gsLst>
                <a:lin ang="2700000" scaled="1"/>
                <a:tileRect/>
              </a:gradFill>
              <a:ln w="127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ym typeface="+mn-lt"/>
                  </a:rPr>
                  <a:t>02</a:t>
                </a:r>
                <a:endParaRPr lang="zh-CN" altLang="en-US" dirty="0">
                  <a:sym typeface="+mn-lt"/>
                </a:endParaRPr>
              </a:p>
            </p:txBody>
          </p:sp>
        </p:grpSp>
      </p:grpSp>
      <p:sp>
        <p:nvSpPr>
          <p:cNvPr id="26" name="文本框 25"/>
          <p:cNvSpPr txBox="1"/>
          <p:nvPr/>
        </p:nvSpPr>
        <p:spPr>
          <a:xfrm>
            <a:off x="5562105" y="2585511"/>
            <a:ext cx="1080490" cy="830997"/>
          </a:xfrm>
          <a:prstGeom prst="rect">
            <a:avLst/>
          </a:prstGeom>
          <a:noFill/>
        </p:spPr>
        <p:txBody>
          <a:bodyPr wrap="square" rtlCol="0">
            <a:spAutoFit/>
          </a:bodyPr>
          <a:lstStyle/>
          <a:p>
            <a:pPr algn="ctr"/>
            <a:r>
              <a:rPr lang="zh-CN" altLang="en-US" sz="2400" b="1" dirty="0">
                <a:solidFill>
                  <a:srgbClr val="404595"/>
                </a:solidFill>
              </a:rPr>
              <a:t>品牌传播</a:t>
            </a:r>
            <a:endParaRPr lang="zh-CN" altLang="en-US" sz="2400" b="1" dirty="0">
              <a:solidFill>
                <a:srgbClr val="404595"/>
              </a:solidFill>
            </a:endParaRPr>
          </a:p>
        </p:txBody>
      </p:sp>
      <p:grpSp>
        <p:nvGrpSpPr>
          <p:cNvPr id="34" name="组合 33"/>
          <p:cNvGrpSpPr/>
          <p:nvPr/>
        </p:nvGrpSpPr>
        <p:grpSpPr>
          <a:xfrm>
            <a:off x="704321" y="5415967"/>
            <a:ext cx="2326072" cy="866655"/>
            <a:chOff x="1917171" y="5415967"/>
            <a:chExt cx="2326072" cy="866655"/>
          </a:xfrm>
        </p:grpSpPr>
        <p:sp>
          <p:nvSpPr>
            <p:cNvPr id="28" name="矩形: 圆角 27"/>
            <p:cNvSpPr/>
            <p:nvPr/>
          </p:nvSpPr>
          <p:spPr>
            <a:xfrm>
              <a:off x="1917171" y="5415967"/>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125962" y="5664628"/>
              <a:ext cx="1908491" cy="368300"/>
            </a:xfrm>
            <a:prstGeom prst="rect">
              <a:avLst/>
            </a:prstGeom>
            <a:noFill/>
          </p:spPr>
          <p:txBody>
            <a:bodyPr wrap="square" rtlCol="0">
              <a:spAutoFit/>
            </a:bodyPr>
            <a:lstStyle/>
            <a:p>
              <a:pPr algn="ctr"/>
              <a:r>
                <a:rPr lang="zh-CN" altLang="en-US" dirty="0"/>
                <a:t>拓展公募</a:t>
              </a:r>
              <a:r>
                <a:rPr lang="zh-CN" altLang="en-US" dirty="0"/>
                <a:t>渠道</a:t>
              </a:r>
              <a:endParaRPr lang="zh-CN" altLang="en-US" dirty="0"/>
            </a:p>
          </p:txBody>
        </p:sp>
      </p:grpSp>
      <p:grpSp>
        <p:nvGrpSpPr>
          <p:cNvPr id="35" name="组合 34"/>
          <p:cNvGrpSpPr/>
          <p:nvPr/>
        </p:nvGrpSpPr>
        <p:grpSpPr>
          <a:xfrm>
            <a:off x="3523788" y="5415967"/>
            <a:ext cx="2326005" cy="866655"/>
            <a:chOff x="4954768" y="5415967"/>
            <a:chExt cx="2326072" cy="866655"/>
          </a:xfrm>
        </p:grpSpPr>
        <p:sp>
          <p:nvSpPr>
            <p:cNvPr id="29" name="矩形: 圆角 28"/>
            <p:cNvSpPr/>
            <p:nvPr/>
          </p:nvSpPr>
          <p:spPr>
            <a:xfrm>
              <a:off x="4954768" y="5415967"/>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163559" y="5664628"/>
              <a:ext cx="1908491" cy="368300"/>
            </a:xfrm>
            <a:prstGeom prst="rect">
              <a:avLst/>
            </a:prstGeom>
            <a:noFill/>
          </p:spPr>
          <p:txBody>
            <a:bodyPr wrap="square" rtlCol="0">
              <a:spAutoFit/>
            </a:bodyPr>
            <a:lstStyle/>
            <a:p>
              <a:pPr algn="ctr"/>
              <a:r>
                <a:rPr lang="zh-CN" altLang="en-US" dirty="0"/>
                <a:t>促进理解与</a:t>
              </a:r>
              <a:r>
                <a:rPr lang="zh-CN" altLang="en-US" dirty="0"/>
                <a:t>合作</a:t>
              </a:r>
              <a:endParaRPr lang="zh-CN" altLang="en-US" dirty="0"/>
            </a:p>
          </p:txBody>
        </p:sp>
      </p:grpSp>
      <p:grpSp>
        <p:nvGrpSpPr>
          <p:cNvPr id="36" name="组合 35"/>
          <p:cNvGrpSpPr/>
          <p:nvPr/>
        </p:nvGrpSpPr>
        <p:grpSpPr>
          <a:xfrm>
            <a:off x="9162588" y="5415332"/>
            <a:ext cx="2326005" cy="866655"/>
            <a:chOff x="7992366" y="5415967"/>
            <a:chExt cx="2326072" cy="866655"/>
          </a:xfrm>
        </p:grpSpPr>
        <p:sp>
          <p:nvSpPr>
            <p:cNvPr id="30" name="矩形: 圆角 29"/>
            <p:cNvSpPr/>
            <p:nvPr/>
          </p:nvSpPr>
          <p:spPr>
            <a:xfrm>
              <a:off x="7992366" y="5415967"/>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201157" y="5664628"/>
              <a:ext cx="1908491" cy="368300"/>
            </a:xfrm>
            <a:prstGeom prst="rect">
              <a:avLst/>
            </a:prstGeom>
            <a:noFill/>
          </p:spPr>
          <p:txBody>
            <a:bodyPr wrap="square" rtlCol="0">
              <a:spAutoFit/>
            </a:bodyPr>
            <a:lstStyle/>
            <a:p>
              <a:pPr algn="ctr"/>
              <a:r>
                <a:rPr lang="zh-CN" altLang="en-US" dirty="0"/>
                <a:t>推动组织</a:t>
              </a:r>
              <a:r>
                <a:rPr lang="zh-CN" altLang="en-US" dirty="0"/>
                <a:t>发展</a:t>
              </a:r>
              <a:endParaRPr lang="zh-CN" altLang="en-US" dirty="0"/>
            </a:p>
          </p:txBody>
        </p:sp>
      </p:grpSp>
      <p:sp>
        <p:nvSpPr>
          <p:cNvPr id="37" name="等腰三角形 36"/>
          <p:cNvSpPr/>
          <p:nvPr/>
        </p:nvSpPr>
        <p:spPr>
          <a:xfrm flipV="1">
            <a:off x="4067812" y="4825063"/>
            <a:ext cx="4056376" cy="202676"/>
          </a:xfrm>
          <a:prstGeom prst="triangl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285355" y="2003425"/>
            <a:ext cx="433070" cy="2030095"/>
          </a:xfrm>
          <a:prstGeom prst="rect">
            <a:avLst/>
          </a:prstGeom>
          <a:noFill/>
        </p:spPr>
        <p:txBody>
          <a:bodyPr wrap="square" rtlCol="0" anchor="t">
            <a:spAutoFit/>
          </a:bodyPr>
          <a:p>
            <a:pPr lvl="0" algn="ctr">
              <a:lnSpc>
                <a:spcPct val="100000"/>
              </a:lnSpc>
              <a:buClrTx/>
              <a:buSzTx/>
              <a:buFontTx/>
            </a:pPr>
            <a:r>
              <a:rPr lang="zh-CN" altLang="en-US" dirty="0">
                <a:ln>
                  <a:noFill/>
                </a:ln>
                <a:solidFill>
                  <a:schemeClr val="bg1"/>
                </a:solidFill>
                <a:sym typeface="+mn-ea"/>
              </a:rPr>
              <a:t>项目设计与执行</a:t>
            </a:r>
            <a:endParaRPr lang="zh-CN" altLang="en-US" dirty="0">
              <a:ln>
                <a:noFill/>
              </a:ln>
              <a:solidFill>
                <a:schemeClr val="bg1"/>
              </a:solidFill>
              <a:sym typeface="+mn-ea"/>
            </a:endParaRPr>
          </a:p>
        </p:txBody>
      </p:sp>
      <p:sp>
        <p:nvSpPr>
          <p:cNvPr id="9" name="文本框 8"/>
          <p:cNvSpPr txBox="1"/>
          <p:nvPr/>
        </p:nvSpPr>
        <p:spPr>
          <a:xfrm>
            <a:off x="4481830" y="1971675"/>
            <a:ext cx="351790" cy="2030095"/>
          </a:xfrm>
          <a:prstGeom prst="rect">
            <a:avLst/>
          </a:prstGeom>
          <a:noFill/>
        </p:spPr>
        <p:txBody>
          <a:bodyPr wrap="square" rtlCol="0" anchor="t">
            <a:spAutoFit/>
          </a:bodyPr>
          <a:p>
            <a:r>
              <a:rPr lang="zh-CN" altLang="en-US" dirty="0">
                <a:ln>
                  <a:noFill/>
                </a:ln>
                <a:solidFill>
                  <a:schemeClr val="bg1"/>
                </a:solidFill>
                <a:sym typeface="+mn-ea"/>
              </a:rPr>
              <a:t>社会反馈与筹款</a:t>
            </a:r>
            <a:endParaRPr lang="zh-CN" altLang="en-US" dirty="0">
              <a:ln>
                <a:noFill/>
              </a:ln>
              <a:solidFill>
                <a:schemeClr val="bg1"/>
              </a:solidFill>
              <a:sym typeface="+mn-ea"/>
            </a:endParaRPr>
          </a:p>
        </p:txBody>
      </p:sp>
      <p:grpSp>
        <p:nvGrpSpPr>
          <p:cNvPr id="25" name="组合 24"/>
          <p:cNvGrpSpPr/>
          <p:nvPr/>
        </p:nvGrpSpPr>
        <p:grpSpPr>
          <a:xfrm>
            <a:off x="6343188" y="5415332"/>
            <a:ext cx="2326005" cy="866655"/>
            <a:chOff x="4954768" y="5415967"/>
            <a:chExt cx="2326072" cy="866655"/>
          </a:xfrm>
        </p:grpSpPr>
        <p:sp>
          <p:nvSpPr>
            <p:cNvPr id="27" name="矩形: 圆角 28"/>
            <p:cNvSpPr/>
            <p:nvPr/>
          </p:nvSpPr>
          <p:spPr>
            <a:xfrm>
              <a:off x="4954768" y="5415967"/>
              <a:ext cx="2326072" cy="866655"/>
            </a:xfrm>
            <a:prstGeom prst="roundRect">
              <a:avLst/>
            </a:prstGeom>
            <a:noFill/>
            <a:ln>
              <a:solidFill>
                <a:srgbClr val="4045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5163559" y="5664628"/>
              <a:ext cx="1908491" cy="368300"/>
            </a:xfrm>
            <a:prstGeom prst="rect">
              <a:avLst/>
            </a:prstGeom>
            <a:noFill/>
          </p:spPr>
          <p:txBody>
            <a:bodyPr wrap="square" rtlCol="0">
              <a:spAutoFit/>
            </a:bodyPr>
            <a:p>
              <a:pPr algn="ctr"/>
              <a:r>
                <a:rPr lang="zh-CN" altLang="en-US" dirty="0"/>
                <a:t>构建</a:t>
              </a:r>
              <a:r>
                <a:rPr lang="zh-CN" altLang="en-US" dirty="0"/>
                <a:t>品牌差异</a:t>
              </a:r>
              <a:endParaRPr lang="zh-CN" altLang="en-US" dirty="0"/>
            </a:p>
          </p:txBody>
        </p:sp>
      </p:grpSp>
    </p:spTree>
  </p:cSld>
  <p:clrMapOvr>
    <a:masterClrMapping/>
  </p:clrMapOvr>
  <p:transition/>
</p:sld>
</file>

<file path=ppt/tags/tag1.xml><?xml version="1.0" encoding="utf-8"?>
<p:tagLst xmlns:p="http://schemas.openxmlformats.org/presentationml/2006/main">
  <p:tag name="THINKCELLSHAPEDONOTDELETE" val="p.XmUWaONdUifuLmt_8Ak8w"/>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ABLE_BEAUTIFY" val="smartTable{c2323535-7616-496b-b279-603d6a920c9f}"/>
</p:tagLst>
</file>

<file path=ppt/tags/tag14.xml><?xml version="1.0" encoding="utf-8"?>
<p:tagLst xmlns:p="http://schemas.openxmlformats.org/presentationml/2006/main">
  <p:tag name="THINKCELLSHAPEDONOTDELETE" val="plfEOzf3U8kGmnbPXDkbisg"/>
</p:tagLst>
</file>

<file path=ppt/tags/tag15.xml><?xml version="1.0" encoding="utf-8"?>
<p:tagLst xmlns:p="http://schemas.openxmlformats.org/presentationml/2006/main">
  <p:tag name="THINKCELLSHAPEDONOTDELETE" val="pmn9SzDa3aU.xQJAG8V29BQ"/>
</p:tagLst>
</file>

<file path=ppt/tags/tag16.xml><?xml version="1.0" encoding="utf-8"?>
<p:tagLst xmlns:p="http://schemas.openxmlformats.org/presentationml/2006/main">
  <p:tag name="THINKCELLSHAPEDONOTDELETE" val="plfEOzf3U8kGmnbPXDkbisg"/>
</p:tagLst>
</file>

<file path=ppt/tags/tag17.xml><?xml version="1.0" encoding="utf-8"?>
<p:tagLst xmlns:p="http://schemas.openxmlformats.org/presentationml/2006/main">
  <p:tag name="THINKCELLSHAPEDONOTDELETE" val="pmn9SzDa3aU.xQJAG8V29BQ"/>
</p:tagLst>
</file>

<file path=ppt/tags/tag18.xml><?xml version="1.0" encoding="utf-8"?>
<p:tagLst xmlns:p="http://schemas.openxmlformats.org/presentationml/2006/main">
  <p:tag name="THINKCELLSHAPEDONOTDELETE" val="plfEOzf3U8kGmnbPXDkbisg"/>
</p:tagLst>
</file>

<file path=ppt/tags/tag19.xml><?xml version="1.0" encoding="utf-8"?>
<p:tagLst xmlns:p="http://schemas.openxmlformats.org/presentationml/2006/main">
  <p:tag name="THINKCELLSHAPEDONOTDELETE" val="pmn9SzDa3aU.xQJAG8V29BQ"/>
</p:tagLst>
</file>

<file path=ppt/tags/tag2.xml><?xml version="1.0" encoding="utf-8"?>
<p:tagLst xmlns:p="http://schemas.openxmlformats.org/presentationml/2006/main">
  <p:tag name="THINKCELLSHAPEDONOTDELETE" val="p.XmUWaONdUifuLmt_8Ak8w"/>
</p:tagLst>
</file>

<file path=ppt/tags/tag20.xml><?xml version="1.0" encoding="utf-8"?>
<p:tagLst xmlns:p="http://schemas.openxmlformats.org/presentationml/2006/main">
  <p:tag name="THINKCELLSHAPEDONOTDELETE" val="plfEOzf3U8kGmnbPXDkbisg"/>
</p:tagLst>
</file>

<file path=ppt/tags/tag21.xml><?xml version="1.0" encoding="utf-8"?>
<p:tagLst xmlns:p="http://schemas.openxmlformats.org/presentationml/2006/main">
  <p:tag name="THINKCELLSHAPEDONOTDELETE" val="pmn9SzDa3aU.xQJAG8V29BQ"/>
</p:tagLst>
</file>

<file path=ppt/tags/tag22.xml><?xml version="1.0" encoding="utf-8"?>
<p:tagLst xmlns:p="http://schemas.openxmlformats.org/presentationml/2006/main">
  <p:tag name="KSO_WM_UNIT_TABLE_BEAUTIFY" val="smartTable{df5b18be-cd95-455b-b9e6-b1d694ef47cc}"/>
</p:tagLst>
</file>

<file path=ppt/tags/tag23.xml><?xml version="1.0" encoding="utf-8"?>
<p:tagLst xmlns:p="http://schemas.openxmlformats.org/presentationml/2006/main">
  <p:tag name="KSO_WM_UNIT_TABLE_BEAUTIFY" val="smartTable{dca07d5a-36b7-46e9-b17f-b6a968133cc0}"/>
</p:tagLst>
</file>

<file path=ppt/tags/tag24.xml><?xml version="1.0" encoding="utf-8"?>
<p:tagLst xmlns:p="http://schemas.openxmlformats.org/presentationml/2006/main">
  <p:tag name="THINKCELLSHAPEDONOTDELETE" val="p3X_wvR9l_ECEP.TL4PC3NA"/>
</p:tagLst>
</file>

<file path=ppt/tags/tag25.xml><?xml version="1.0" encoding="utf-8"?>
<p:tagLst xmlns:p="http://schemas.openxmlformats.org/presentationml/2006/main">
  <p:tag name="THINKCELLSHAPEDONOTDELETE" val="pomoxsjjsXU.T5SVfqOdKcQ"/>
</p:tagLst>
</file>

<file path=ppt/tags/tag26.xml><?xml version="1.0" encoding="utf-8"?>
<p:tagLst xmlns:p="http://schemas.openxmlformats.org/presentationml/2006/main">
  <p:tag name="THINKCELLSHAPEDONOTDELETE" val="pTFd1_Gtp90eAcXBs9aB6iA"/>
</p:tagLst>
</file>

<file path=ppt/tags/tag27.xml><?xml version="1.0" encoding="utf-8"?>
<p:tagLst xmlns:p="http://schemas.openxmlformats.org/presentationml/2006/main">
  <p:tag name="THINKCELLSHAPEDONOTDELETE" val="p2RI7elfTjkWg_V_vmKFwVA"/>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HINKCELLSHAPEDONOTDELETE" val="p.XmUWaONdUifuLmt_8Ak8w"/>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THINKCELLSHAPEDONOTDELETE" val="p.XmUWaONdUifuLmt_8Ak8w"/>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BC">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afc53bd3-9318-4fe9-b3b3-6b0a26d9349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NS GTC - Title Master - blu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afc53bd3-9318-4fe9-b3b3-6b0a26d9349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14397</Words>
  <Application>WPS 表格</Application>
  <PresentationFormat>宽屏</PresentationFormat>
  <Paragraphs>1234</Paragraphs>
  <Slides>44</Slides>
  <Notes>7</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44</vt:i4>
      </vt:variant>
    </vt:vector>
  </HeadingPairs>
  <TitlesOfParts>
    <vt:vector size="74" baseType="lpstr">
      <vt:lpstr>Arial</vt:lpstr>
      <vt:lpstr>宋体</vt:lpstr>
      <vt:lpstr>Wingdings</vt:lpstr>
      <vt:lpstr>微软雅黑 Light</vt:lpstr>
      <vt:lpstr>微软雅黑</vt:lpstr>
      <vt:lpstr>汉仪旗黑</vt:lpstr>
      <vt:lpstr>宋体-简</vt:lpstr>
      <vt:lpstr>Arial</vt:lpstr>
      <vt:lpstr>Courier New</vt:lpstr>
      <vt:lpstr>Segoe UI Light</vt:lpstr>
      <vt:lpstr>苹方-简</vt:lpstr>
      <vt:lpstr>华文细黑</vt:lpstr>
      <vt:lpstr>黑体-简</vt:lpstr>
      <vt:lpstr>Heiti SC Light</vt:lpstr>
      <vt:lpstr>-apple-system</vt:lpstr>
      <vt:lpstr>Thonburi</vt:lpstr>
      <vt:lpstr>Wingdings</vt:lpstr>
      <vt:lpstr>Agency FB</vt:lpstr>
      <vt:lpstr>Courier New</vt:lpstr>
      <vt:lpstr>Segoe UI Light</vt:lpstr>
      <vt:lpstr>微软雅黑</vt:lpstr>
      <vt:lpstr>SimHei</vt:lpstr>
      <vt:lpstr>宋体</vt:lpstr>
      <vt:lpstr>Arial Unicode MS</vt:lpstr>
      <vt:lpstr>等线</vt:lpstr>
      <vt:lpstr>微软雅黑</vt:lpstr>
      <vt:lpstr>Calibri</vt:lpstr>
      <vt:lpstr>Helvetica Neue</vt:lpstr>
      <vt:lpstr>ABC</vt:lpstr>
      <vt:lpstr>1_TNS GTC - Title Master - blue</vt:lpstr>
      <vt:lpstr>杭州市六和青少年阅读服务中心 项目建议书 2024年7月</vt:lpstr>
      <vt:lpstr>目录</vt:lpstr>
      <vt:lpstr>PowerPoint 演示文稿</vt:lpstr>
      <vt:lpstr>杭州市上城区六和青少年阅读服务中心旨在通过改善乡村学校的阅读环境和提升教师的阅读教学能力，促进乡村儿童的阅读兴趣和能力，助力儿童健康茁壮成长 </vt:lpstr>
      <vt:lpstr>“让乡村儿童读好书”项目旨在提升乡村儿童的阅读兴趣和能力，缩小城乡教育差距，为乡村儿童提供更平等的教育机会。</vt:lpstr>
      <vt:lpstr>PowerPoint 演示文稿</vt:lpstr>
      <vt:lpstr>PowerPoint 演示文稿</vt:lpstr>
      <vt:lpstr>PowerPoint 演示文稿</vt:lpstr>
      <vt:lpstr>PowerPoint 演示文稿</vt:lpstr>
      <vt:lpstr>具体项目目标与产出：过梳理个案故事，提炼品牌宣传物料最终形成品牌营销；通过梳理组织的传播痛点和传播需求，设计并沉淀六和现有传播内容，定制并完善基于六和品牌战略发展的传播策略</vt:lpstr>
      <vt:lpstr>项目实施过程：前期通过与多方深入访谈，在获取传播资料、深入理解六和的传播诉求的同时，寻找六和的品牌差异化；中期整合内容形成品牌故事，后期为组织提供品牌建设层面的战略举措与实施计划建议方案</vt:lpstr>
      <vt:lpstr>PowerPoint 演示文稿</vt:lpstr>
      <vt:lpstr>ABC品牌方法论 品牌价值主张</vt:lpstr>
      <vt:lpstr>ABC品牌方法论 公益品牌IDEA思考架构</vt:lpstr>
      <vt:lpstr>ABC品牌方法论 公益传播对象梳理</vt:lpstr>
      <vt:lpstr>ABC品牌方法论 公益传播目标梳理</vt:lpstr>
      <vt:lpstr>ABC品牌方法论 公益传播传播渠道/触点界定</vt:lpstr>
      <vt:lpstr>ABC品牌咨询交付案例分享 某儿童运动康复领域公益性机构——品牌咨询</vt:lpstr>
      <vt:lpstr>ABC品牌咨询交付案例分享 某儿童阅读领域公益性机构——品牌咨询</vt:lpstr>
      <vt:lpstr>PowerPoint 演示文稿</vt:lpstr>
      <vt:lpstr>项目工作计划：咨询项目将持续3个月，期间将安排汇报月度汇报会</vt:lpstr>
      <vt:lpstr>项目团队构成：为保证项目的有序开展，ABC充分调动相关资源为本项目配备专业化的项目团队</vt:lpstr>
      <vt:lpstr>PowerPoint 演示文稿</vt:lpstr>
      <vt:lpstr>项目管理保障:专业的项目管理团队及专家团队，提前识别各类风险，并提供解决方案</vt:lpstr>
      <vt:lpstr>PowerPoint 演示文稿</vt:lpstr>
      <vt:lpstr>建议采取联合项目组形式，进一步强化本项目的方案可落地性</vt:lpstr>
      <vt:lpstr>项目报价：根据华善的需求，项目总报价为2万元</vt:lpstr>
      <vt:lpstr>PowerPoint 演示文稿</vt:lpstr>
      <vt:lpstr>ABC是中国首家撬动专业志愿者为公益事业提供咨询与研究服务的社会企业</vt:lpstr>
      <vt:lpstr>PowerPoint 演示文稿</vt:lpstr>
      <vt:lpstr>ABC向行业产出了多份具有较高专业性和前瞻性的研究报告，并且也被哈佛肯尼迪学院、人民大学、西南财经大学等高校邀请成为教学案例或开设教学课程</vt:lpstr>
      <vt:lpstr>经过十五年积累，ABC享有较高的品牌美誉度，得到了行业客户的广泛认可，并在持续创造更大的社会价值</vt:lpstr>
      <vt:lpstr>PowerPoint 演示文稿</vt:lpstr>
      <vt:lpstr>PowerPoint 演示文稿</vt:lpstr>
      <vt:lpstr>PowerPoint 演示文稿</vt:lpstr>
      <vt:lpstr>PowerPoint 演示文稿</vt:lpstr>
      <vt:lpstr>ABC合伙人简介（部分）</vt:lpstr>
      <vt:lpstr>ABC合伙人简介（部分）</vt:lpstr>
      <vt:lpstr>ABC合伙人简介（部分）</vt:lpstr>
      <vt:lpstr>ABC合伙人简介（部分）</vt:lpstr>
      <vt:lpstr>ABC合伙人简介（部分）</vt:lpstr>
      <vt:lpstr>ABC合伙人简介（部分）</vt:lpstr>
      <vt:lpstr>ABC合伙人简介（部分）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fuhuaqian</cp:lastModifiedBy>
  <cp:revision>281</cp:revision>
  <dcterms:created xsi:type="dcterms:W3CDTF">2024-08-02T13:21:38Z</dcterms:created>
  <dcterms:modified xsi:type="dcterms:W3CDTF">2024-08-02T13:21:38Z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FCB3FEEFFBF8C26B07E1D5641DC9E5F6_43</vt:lpwstr>
  </property>
  <property fmtid="{D5CDD505-2E9C-101B-9397-08002B2CF9AE}" pid="3" name="KSOProductBuildVer">
    <vt:lpwstr>2052-5.7.1.8093</vt:lpwstr>
  </property>
</Properties>
</file>